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7"/>
  </p:notesMasterIdLst>
  <p:handoutMasterIdLst>
    <p:handoutMasterId r:id="rId18"/>
  </p:handoutMasterIdLst>
  <p:sldIdLst>
    <p:sldId id="257" r:id="rId2"/>
    <p:sldId id="291" r:id="rId3"/>
    <p:sldId id="290" r:id="rId4"/>
    <p:sldId id="261" r:id="rId5"/>
    <p:sldId id="270" r:id="rId6"/>
    <p:sldId id="271" r:id="rId7"/>
    <p:sldId id="272" r:id="rId8"/>
    <p:sldId id="259" r:id="rId9"/>
    <p:sldId id="268" r:id="rId10"/>
    <p:sldId id="274" r:id="rId11"/>
    <p:sldId id="275" r:id="rId12"/>
    <p:sldId id="276" r:id="rId13"/>
    <p:sldId id="277" r:id="rId14"/>
    <p:sldId id="278" r:id="rId15"/>
    <p:sldId id="289" r:id="rId16"/>
  </p:sldIdLst>
  <p:sldSz cx="9144000" cy="6858000" type="screen4x3"/>
  <p:notesSz cx="7010400" cy="9296400"/>
  <p:defaultTextStyle>
    <a:defPPr>
      <a:defRPr lang="bg-BG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ен стил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ен стил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Без стил, без мрежа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Без стил, мрежа в таблица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99" autoAdjust="0"/>
    <p:restoredTop sz="94713" autoAdjust="0"/>
  </p:normalViewPr>
  <p:slideViewPr>
    <p:cSldViewPr>
      <p:cViewPr varScale="1">
        <p:scale>
          <a:sx n="87" d="100"/>
          <a:sy n="87" d="100"/>
        </p:scale>
        <p:origin x="1686" y="-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0" d="100"/>
          <a:sy n="90" d="100"/>
        </p:scale>
        <p:origin x="-3846" y="-96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23222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31184EE-EFCF-4A81-8D4E-BCED15938EB1}" type="datetimeFigureOut">
              <a:rPr lang="bg-BG"/>
              <a:pPr>
                <a:defRPr/>
              </a:pPr>
              <a:t>1.7.2016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bg-BG" noProof="0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noProof="0" smtClean="0"/>
              <a:t>Щракн., за да ред. стил на загл. в обр.</a:t>
            </a:r>
          </a:p>
          <a:p>
            <a:pPr lvl="1"/>
            <a:r>
              <a:rPr lang="bg-BG" noProof="0" smtClean="0"/>
              <a:t>Второ ниво</a:t>
            </a:r>
          </a:p>
          <a:p>
            <a:pPr lvl="2"/>
            <a:r>
              <a:rPr lang="bg-BG" noProof="0" smtClean="0"/>
              <a:t>Трето ниво</a:t>
            </a:r>
          </a:p>
          <a:p>
            <a:pPr lvl="3"/>
            <a:r>
              <a:rPr lang="bg-BG" noProof="0" smtClean="0"/>
              <a:t>Четвърто ниво</a:t>
            </a:r>
          </a:p>
          <a:p>
            <a:pPr lvl="4"/>
            <a:r>
              <a:rPr lang="bg-BG" noProof="0" smtClean="0"/>
              <a:t>Пето ниво</a:t>
            </a:r>
            <a:endParaRPr lang="bg-BG" noProof="0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6CBB20B-77E8-49E7-9EB5-844A020C6875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321774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Контейнер за изображение на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Контейнер за бележ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1268" name="Контейнер за номер на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E533849-E423-48E4-8D25-CAD168A6B1F6}" type="slidenum">
              <a:rPr lang="bg-BG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13079379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Контейнер за изображение на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Контейнер за бележ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1268" name="Контейнер за номер на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E533849-E423-48E4-8D25-CAD168A6B1F6}" type="slidenum">
              <a:rPr lang="bg-BG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8785116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Контейнер за изображение на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Контейнер за бележ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1268" name="Контейнер за номер на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E533849-E423-48E4-8D25-CAD168A6B1F6}" type="slidenum">
              <a:rPr lang="bg-BG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5573124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Контейнер за изображение на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Контейнер за бележ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1268" name="Контейнер за номер на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744DE59-C654-4F82-A255-AAA1FAE50D5F}" type="slidenum">
              <a:rPr lang="bg-BG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15801520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Контейнер за изображение на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Контейнер за бележ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1268" name="Контейнер за номер на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92C55E6-31FC-47BF-8B9D-18C79F5FBB2C}" type="slidenum">
              <a:rPr lang="bg-BG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15314181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Контейнер за изображение на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Контейнер за бележ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1268" name="Контейнер за номер на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D263D68-5B67-4B30-9170-6B8D740EF4E1}" type="slidenum">
              <a:rPr lang="bg-BG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13786986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Контейнер за изображение на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Контейнер за бележ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1268" name="Контейнер за номер на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55D855D-29D0-4CDA-BCF5-6FDAD9794085}" type="slidenum">
              <a:rPr lang="bg-BG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14277736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Контейнер за изображение на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Контейнер за бележ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1268" name="Контейнер за номер на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5086D9-6766-46F0-AF7B-CC602122E106}" type="slidenum">
              <a:rPr lang="bg-BG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12873029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Контейнер за изображение на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Контейнер за бележ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1268" name="Контейнер за номер на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949174-2482-413E-A472-F952D56C8F3F}" type="slidenum">
              <a:rPr lang="bg-BG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12686705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Контейнер за изображение на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Контейнер за бележ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1268" name="Контейнер за номер на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949174-2482-413E-A472-F952D56C8F3F}" type="slidenum">
              <a:rPr lang="bg-BG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30145492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Контейнер за изображение на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Контейнер за бележ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1268" name="Контейнер за номер на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949174-2482-413E-A472-F952D56C8F3F}" type="slidenum">
              <a:rPr lang="bg-BG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10022365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Контейнер за изображение на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Контейнер за бележ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1268" name="Контейнер за номер на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949174-2482-413E-A472-F952D56C8F3F}" type="slidenum">
              <a:rPr lang="bg-BG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13316065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Контейнер за изображение на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Контейнер за бележ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1268" name="Контейнер за номер на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949174-2482-413E-A472-F952D56C8F3F}" type="slidenum">
              <a:rPr lang="bg-BG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17729095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Контейнер за изображение на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Контейнер за бележ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1268" name="Контейнер за номер на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949174-2482-413E-A472-F952D56C8F3F}" type="slidenum">
              <a:rPr lang="bg-BG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15213747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Контейнер за изображение на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Контейнер за бележ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1268" name="Контейнер за номер на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949174-2482-413E-A472-F952D56C8F3F}" type="slidenum">
              <a:rPr lang="bg-BG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3290048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ен триъгълник 10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Групиране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Свободна форма 16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7" name="Свободна форма 18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8" name="Свободна форма 19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" name="Право съединение 20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Заглавие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en-US"/>
          </a:p>
        </p:txBody>
      </p:sp>
      <p:sp>
        <p:nvSpPr>
          <p:cNvPr id="17" name="Подзаглавие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bg-BG" smtClean="0"/>
              <a:t>Щракнете, за да редактирате стила на подзаглавията в образеца</a:t>
            </a:r>
            <a:endParaRPr lang="en-US"/>
          </a:p>
        </p:txBody>
      </p:sp>
      <p:sp>
        <p:nvSpPr>
          <p:cNvPr id="11" name="Контейнер за 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83859E3-FE57-4386-BD14-00CD4520AA6E}" type="datetimeFigureOut">
              <a:rPr lang="en-US"/>
              <a:pPr>
                <a:defRPr/>
              </a:pPr>
              <a:t>7/1/2016</a:t>
            </a:fld>
            <a:endParaRPr lang="en-US" dirty="0"/>
          </a:p>
        </p:txBody>
      </p:sp>
      <p:sp>
        <p:nvSpPr>
          <p:cNvPr id="12" name="Контейнер за долния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Контейнер за номер на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4EC8361A-BE45-4118-958D-EF881A0DC51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7" name="Заглавие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en-US"/>
          </a:p>
        </p:txBody>
      </p:sp>
      <p:sp>
        <p:nvSpPr>
          <p:cNvPr id="4" name="Контейнер за 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7C8834-D6E7-4256-B57F-C68A506624F4}" type="datetimeFigureOut">
              <a:rPr lang="bg-BG"/>
              <a:pPr>
                <a:defRPr/>
              </a:pPr>
              <a:t>1.7.2016 г.</a:t>
            </a:fld>
            <a:endParaRPr lang="bg-BG"/>
          </a:p>
        </p:txBody>
      </p:sp>
      <p:sp>
        <p:nvSpPr>
          <p:cNvPr id="5" name="Контейнер за долния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Контейнер за номер на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D60CB8-7977-4B3A-9E55-C974149CA39E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bg>
      <p:bgPr>
        <a:gradFill rotWithShape="1">
          <a:gsLst>
            <a:gs pos="0">
              <a:srgbClr val="3F3F3F"/>
            </a:gs>
            <a:gs pos="50000">
              <a:srgbClr val="BDE0EF"/>
            </a:gs>
            <a:gs pos="100000">
              <a:srgbClr val="DFEFF6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-образна стрелка 10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V-образна стрелка 15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6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6338E41-7373-4E08-A740-5A772F789809}" type="datetimeFigureOut">
              <a:rPr lang="bg-BG"/>
              <a:pPr>
                <a:defRPr/>
              </a:pPr>
              <a:t>1.7.2016 г.</a:t>
            </a:fld>
            <a:endParaRPr lang="bg-BG"/>
          </a:p>
        </p:txBody>
      </p:sp>
      <p:sp>
        <p:nvSpPr>
          <p:cNvPr id="7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bg-BG"/>
          </a:p>
        </p:txBody>
      </p:sp>
      <p:sp>
        <p:nvSpPr>
          <p:cNvPr id="8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97862F6-AF6A-473D-9D40-D8936E7A7A50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bg>
      <p:bgPr>
        <a:gradFill rotWithShape="1">
          <a:gsLst>
            <a:gs pos="0">
              <a:srgbClr val="3F3F3F"/>
            </a:gs>
            <a:gs pos="50000">
              <a:srgbClr val="BDE0EF"/>
            </a:gs>
            <a:gs pos="100000">
              <a:srgbClr val="DFEFF6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8" name="Заглавие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0EF4F41-0909-45FD-B17A-09EFA3099C07}" type="datetimeFigureOut">
              <a:rPr lang="bg-BG"/>
              <a:pPr>
                <a:defRPr/>
              </a:pPr>
              <a:t>1.7.2016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2F9AA52-9F73-4317-917A-EABE956FD66E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Контейнер за съдържани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08CE55C-B6AE-4597-A279-0F75BE44E415}" type="datetimeFigureOut">
              <a:rPr lang="bg-BG"/>
              <a:pPr>
                <a:defRPr/>
              </a:pPr>
              <a:t>1.7.2016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511B75E-8344-48F4-9C54-B690B67ADA54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bg>
      <p:bgPr>
        <a:gradFill rotWithShape="1">
          <a:gsLst>
            <a:gs pos="0">
              <a:srgbClr val="3F3F3F"/>
            </a:gs>
            <a:gs pos="50000">
              <a:srgbClr val="BDE0EF"/>
            </a:gs>
            <a:gs pos="100000">
              <a:srgbClr val="DFEFF6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лавие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en-US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4A34ADA-AA53-4215-9381-0259D92C12BB}" type="datetimeFigureOut">
              <a:rPr lang="bg-BG"/>
              <a:pPr>
                <a:defRPr/>
              </a:pPr>
              <a:t>1.7.2016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6FAB179-E30F-4E6D-BDE8-A92AECC612C7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F94670-990F-4ED0-97FD-A37F5071FDA9}" type="datetimeFigureOut">
              <a:rPr lang="bg-BG"/>
              <a:pPr>
                <a:defRPr/>
              </a:pPr>
              <a:t>1.7.2016 г.</a:t>
            </a:fld>
            <a:endParaRPr lang="bg-BG"/>
          </a:p>
        </p:txBody>
      </p:sp>
      <p:sp>
        <p:nvSpPr>
          <p:cNvPr id="3" name="Контейнер за долния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4" name="Контейнер за номер на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2CF6B3-2CE7-4309-9E33-2C1A097466DB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9B1A39F-58B1-4FD5-9AAB-04CD7810C592}" type="datetimeFigureOut">
              <a:rPr lang="bg-BG"/>
              <a:pPr>
                <a:defRPr/>
              </a:pPr>
              <a:t>1.7.2016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C2BED45-C6F6-4FE8-BCA5-C94C620534ED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bg>
      <p:bgPr>
        <a:gradFill rotWithShape="1">
          <a:gsLst>
            <a:gs pos="0">
              <a:srgbClr val="3F3F3F"/>
            </a:gs>
            <a:gs pos="50000">
              <a:srgbClr val="BDE0EF"/>
            </a:gs>
            <a:gs pos="100000">
              <a:srgbClr val="DFEFF6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вободна форма 10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Свободна форма 15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равоъгълен триъгълник 1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Право съединение 18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V-образна стрелка 19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V-образна стрелка 20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bg-BG" noProof="0" smtClean="0"/>
              <a:t>Щракнете върху иконата, за да добавите картина</a:t>
            </a:r>
            <a:endParaRPr lang="en-US" noProof="0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en-US"/>
          </a:p>
        </p:txBody>
      </p:sp>
      <p:sp>
        <p:nvSpPr>
          <p:cNvPr id="11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091FB3D9-6640-45F3-B0A0-5BAE28CF72C7}" type="datetimeFigureOut">
              <a:rPr lang="bg-BG"/>
              <a:pPr>
                <a:defRPr/>
              </a:pPr>
              <a:t>1.7.2016 г.</a:t>
            </a:fld>
            <a:endParaRPr lang="bg-BG"/>
          </a:p>
        </p:txBody>
      </p:sp>
      <p:sp>
        <p:nvSpPr>
          <p:cNvPr id="12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bg-BG"/>
          </a:p>
        </p:txBody>
      </p:sp>
      <p:sp>
        <p:nvSpPr>
          <p:cNvPr id="13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25BB0647-C20A-417D-AC99-95739454AE57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F304AE-0826-416E-9736-82C6253A78C6}" type="datetimeFigureOut">
              <a:rPr lang="bg-BG"/>
              <a:pPr>
                <a:defRPr/>
              </a:pPr>
              <a:t>1.7.2016 г.</a:t>
            </a:fld>
            <a:endParaRPr lang="bg-BG"/>
          </a:p>
        </p:txBody>
      </p:sp>
      <p:sp>
        <p:nvSpPr>
          <p:cNvPr id="5" name="Контейнер за долния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Контейнер за номер на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50AABF-A3B8-4372-A760-DB88D04B6C81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CD186B-0E98-47E0-BA2B-AED6491514C6}" type="datetimeFigureOut">
              <a:rPr lang="bg-BG"/>
              <a:pPr>
                <a:defRPr/>
              </a:pPr>
              <a:t>1.7.2016 г.</a:t>
            </a:fld>
            <a:endParaRPr lang="bg-BG"/>
          </a:p>
        </p:txBody>
      </p:sp>
      <p:sp>
        <p:nvSpPr>
          <p:cNvPr id="5" name="Контейнер за долния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Контейнер за номер на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9638F2-EF7D-4D4B-9450-8F2444B11B48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B5E9F4"/>
            </a:gs>
            <a:gs pos="50000">
              <a:srgbClr val="BDE0EF"/>
            </a:gs>
            <a:gs pos="100000">
              <a:srgbClr val="DFEFF6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вободна форма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Свободна форма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Правоъгълен триъгъл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Право съединение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Контейнер за заглавие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en-US"/>
          </a:p>
        </p:txBody>
      </p:sp>
      <p:sp>
        <p:nvSpPr>
          <p:cNvPr id="1033" name="Текстов контейнер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smtClean="0"/>
          </a:p>
        </p:txBody>
      </p:sp>
      <p:sp>
        <p:nvSpPr>
          <p:cNvPr id="10" name="Контейнер за дата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0956BC50-71CE-48BF-BB0B-905AFD5F172A}" type="datetimeFigureOut">
              <a:rPr lang="bg-BG"/>
              <a:pPr>
                <a:defRPr/>
              </a:pPr>
              <a:t>1.7.2016 г.</a:t>
            </a:fld>
            <a:endParaRPr lang="bg-BG"/>
          </a:p>
        </p:txBody>
      </p:sp>
      <p:sp>
        <p:nvSpPr>
          <p:cNvPr id="22" name="Контейнер за долния колонтитул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bg-BG"/>
          </a:p>
        </p:txBody>
      </p:sp>
      <p:sp>
        <p:nvSpPr>
          <p:cNvPr id="18" name="Контейнер за номер на слайда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26F597FF-A8C4-402F-9FBE-DE50EAEB7C7F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1" r:id="rId1"/>
    <p:sldLayoutId id="2147483937" r:id="rId2"/>
    <p:sldLayoutId id="2147483942" r:id="rId3"/>
    <p:sldLayoutId id="2147483943" r:id="rId4"/>
    <p:sldLayoutId id="2147483944" r:id="rId5"/>
    <p:sldLayoutId id="2147483945" r:id="rId6"/>
    <p:sldLayoutId id="2147483938" r:id="rId7"/>
    <p:sldLayoutId id="2147483946" r:id="rId8"/>
    <p:sldLayoutId id="2147483947" r:id="rId9"/>
    <p:sldLayoutId id="2147483939" r:id="rId10"/>
    <p:sldLayoutId id="2147483940" r:id="rId11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ec.europa.eu/fisheries/cfp/fishing_rules/regionalisation/index_bg.htm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6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Lucida Sans Unicode" pitchFamily="34" charset="0"/>
            </a:endParaRPr>
          </a:p>
        </p:txBody>
      </p:sp>
      <p:sp>
        <p:nvSpPr>
          <p:cNvPr id="9219" name="Rectangle 7"/>
          <p:cNvSpPr>
            <a:spLocks noChangeArrowheads="1"/>
          </p:cNvSpPr>
          <p:nvPr/>
        </p:nvSpPr>
        <p:spPr bwMode="auto">
          <a:xfrm>
            <a:off x="0" y="1143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endParaRPr lang="en-US" altLang="bg-BG" sz="800">
              <a:solidFill>
                <a:srgbClr val="000000"/>
              </a:solidFill>
              <a:latin typeface="Tahoma" pitchFamily="34" charset="0"/>
              <a:ea typeface="Times New Roman" pitchFamily="18" charset="0"/>
              <a:cs typeface="Tahoma" pitchFamily="34" charset="0"/>
            </a:endParaRPr>
          </a:p>
          <a:p>
            <a:pPr algn="just" eaLnBrk="0" hangingPunct="0"/>
            <a:r>
              <a:rPr lang="en-US" altLang="bg-BG" sz="80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                                                                                                               </a:t>
            </a:r>
            <a:endParaRPr lang="en-US" altLang="bg-BG">
              <a:ea typeface="Times New Roman" pitchFamily="18" charset="0"/>
              <a:cs typeface="Tahoma" pitchFamily="34" charset="0"/>
            </a:endParaRPr>
          </a:p>
        </p:txBody>
      </p:sp>
      <p:sp>
        <p:nvSpPr>
          <p:cNvPr id="9220" name="Rectangle 8"/>
          <p:cNvSpPr>
            <a:spLocks noChangeArrowheads="1"/>
          </p:cNvSpPr>
          <p:nvPr/>
        </p:nvSpPr>
        <p:spPr bwMode="auto">
          <a:xfrm>
            <a:off x="0" y="18764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en-US" altLang="bg-BG" sz="80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        </a:t>
            </a:r>
            <a:endParaRPr lang="en-US" altLang="bg-BG">
              <a:ea typeface="Times New Roman" pitchFamily="18" charset="0"/>
              <a:cs typeface="Tahoma" pitchFamily="34" charset="0"/>
            </a:endParaRPr>
          </a:p>
        </p:txBody>
      </p:sp>
      <p:pic>
        <p:nvPicPr>
          <p:cNvPr id="1027" name="Картина 5" descr="iso_9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86625" y="5786438"/>
            <a:ext cx="857250" cy="9842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Картина 12" descr="20140312135912_Logo_European_Commissio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750" y="142875"/>
            <a:ext cx="1285875" cy="7858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6" name="Картина 15" descr="logo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643688" y="142875"/>
            <a:ext cx="1546225" cy="7143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224" name="Rectangle 3"/>
          <p:cNvSpPr>
            <a:spLocks noChangeArrowheads="1"/>
          </p:cNvSpPr>
          <p:nvPr/>
        </p:nvSpPr>
        <p:spPr bwMode="auto">
          <a:xfrm>
            <a:off x="2714625" y="142875"/>
            <a:ext cx="3857625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Pilot project</a:t>
            </a:r>
            <a:r>
              <a:rPr lang="en-US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bg-BG" sz="9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„</a:t>
            </a:r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Support Measures for Small-Scale Fishing</a:t>
            </a:r>
            <a:r>
              <a:rPr lang="bg-BG" sz="9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”</a:t>
            </a:r>
            <a:endParaRPr lang="bg-BG" sz="900"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GRANT AGREEMENT FINANCED BY THE</a:t>
            </a:r>
            <a:r>
              <a:rPr lang="en-US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EUROPEAN UNION:</a:t>
            </a:r>
            <a:endParaRPr lang="bg-BG" sz="900"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MARE / 2014/04 - SI2.724176</a:t>
            </a:r>
            <a:endParaRPr lang="bg-BG" sz="900"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Total amount of the project: 177 767 EUR</a:t>
            </a:r>
            <a:endParaRPr lang="en-US" sz="900" b="1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n-US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Total amount of the EU contribution: 159 990 EU</a:t>
            </a:r>
            <a:r>
              <a:rPr lang="bg-BG" sz="600">
                <a:ea typeface="Calibri" pitchFamily="34" charset="0"/>
                <a:cs typeface="Times New Roman" pitchFamily="18" charset="0"/>
              </a:rPr>
              <a:t> </a:t>
            </a:r>
            <a:endParaRPr lang="bg-BG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9225" name="Rectangle 4"/>
          <p:cNvSpPr>
            <a:spLocks noChangeArrowheads="1"/>
          </p:cNvSpPr>
          <p:nvPr/>
        </p:nvSpPr>
        <p:spPr bwMode="auto">
          <a:xfrm>
            <a:off x="1857375" y="5786438"/>
            <a:ext cx="5214938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Пилотен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проект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„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Мерки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подпомагане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дребномащабния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риболов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“</a:t>
            </a:r>
            <a:endParaRPr lang="bg-BG" sz="900" dirty="0"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/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ДОГОВОР ЗА БЕЗВЪЗМЕЗДНА ФИНАНСОВА ПОМОЩ ОТ </a:t>
            </a:r>
            <a:r>
              <a:rPr lang="en-US" sz="900" b="1" dirty="0" smtClean="0">
                <a:latin typeface="Times New Roman" pitchFamily="18" charset="0"/>
                <a:cs typeface="Times New Roman" pitchFamily="18" charset="0"/>
              </a:rPr>
              <a:t>ЕВРОПЕЙСКИЯ 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СЪЮЗ: </a:t>
            </a:r>
          </a:p>
          <a:p>
            <a:pPr algn="ctr" eaLnBrk="0" hangingPunct="0"/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MARE/2014/04 - SI2.724176</a:t>
            </a:r>
            <a:r>
              <a:rPr lang="bg-BG" sz="9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500034" y="1643050"/>
            <a:ext cx="8215370" cy="1116014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bg-BG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 ЗА БЕЗВЪЗМЕЗДНА ФИНАНСОВА </a:t>
            </a:r>
            <a:br>
              <a:rPr lang="bg-BG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ПОМОЩ ОТ ЕВРОПЕЙСКИ СЪЮЗ</a:t>
            </a:r>
            <a:r>
              <a:rPr lang="en-US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br>
              <a:rPr lang="en-US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MARE/2014/04-SI2.724176</a:t>
            </a:r>
          </a:p>
        </p:txBody>
      </p:sp>
      <p:sp>
        <p:nvSpPr>
          <p:cNvPr id="9227" name="Subtitle 2"/>
          <p:cNvSpPr>
            <a:spLocks noGrp="1"/>
          </p:cNvSpPr>
          <p:nvPr>
            <p:ph type="subTitle" idx="1"/>
          </p:nvPr>
        </p:nvSpPr>
        <p:spPr>
          <a:xfrm>
            <a:off x="1500188" y="3214688"/>
            <a:ext cx="6400800" cy="1455737"/>
          </a:xfrm>
        </p:spPr>
        <p:txBody>
          <a:bodyPr/>
          <a:lstStyle/>
          <a:p>
            <a:pPr marR="0" algn="ctr" eaLnBrk="1" hangingPunct="1"/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“SP CONSULT BG” Ltd.</a:t>
            </a:r>
          </a:p>
          <a:p>
            <a:pPr marR="0" algn="ctr" eaLnBrk="1" hangingPunct="1"/>
            <a:r>
              <a:rPr lang="bg-BG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Пилотен проект - „Мерки за подпомагане на </a:t>
            </a:r>
            <a:r>
              <a:rPr lang="bg-BG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дребномащабния</a:t>
            </a:r>
            <a:r>
              <a:rPr lang="bg-BG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риб</a:t>
            </a:r>
            <a:r>
              <a:rPr lang="bg-BG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bg-BG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лов“  </a:t>
            </a:r>
            <a:endParaRPr lang="en-U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авоъгълен триъгълник 14"/>
          <p:cNvSpPr/>
          <p:nvPr/>
        </p:nvSpPr>
        <p:spPr>
          <a:xfrm>
            <a:off x="0" y="5000636"/>
            <a:ext cx="2928926" cy="1857364"/>
          </a:xfrm>
          <a:prstGeom prst="rtTriangle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bg-BG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6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Lucida Sans Unicode" pitchFamily="34" charset="0"/>
            </a:endParaRPr>
          </a:p>
        </p:txBody>
      </p:sp>
      <p:sp>
        <p:nvSpPr>
          <p:cNvPr id="9219" name="Rectangle 7"/>
          <p:cNvSpPr>
            <a:spLocks noChangeArrowheads="1"/>
          </p:cNvSpPr>
          <p:nvPr/>
        </p:nvSpPr>
        <p:spPr bwMode="auto">
          <a:xfrm>
            <a:off x="0" y="1143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endParaRPr lang="en-US" altLang="bg-BG" sz="800" dirty="0">
              <a:solidFill>
                <a:srgbClr val="000000"/>
              </a:solidFill>
              <a:latin typeface="Tahoma" pitchFamily="34" charset="0"/>
              <a:ea typeface="Times New Roman" pitchFamily="18" charset="0"/>
              <a:cs typeface="Tahoma" pitchFamily="34" charset="0"/>
            </a:endParaRPr>
          </a:p>
          <a:p>
            <a:pPr algn="just" eaLnBrk="0" hangingPunct="0"/>
            <a:r>
              <a:rPr lang="en-US" altLang="bg-BG" sz="800" dirty="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                                                                                                               </a:t>
            </a:r>
            <a:endParaRPr lang="en-US" altLang="bg-BG" dirty="0">
              <a:ea typeface="Times New Roman" pitchFamily="18" charset="0"/>
              <a:cs typeface="Tahoma" pitchFamily="34" charset="0"/>
            </a:endParaRPr>
          </a:p>
        </p:txBody>
      </p:sp>
      <p:sp>
        <p:nvSpPr>
          <p:cNvPr id="9220" name="Rectangle 8"/>
          <p:cNvSpPr>
            <a:spLocks noChangeArrowheads="1"/>
          </p:cNvSpPr>
          <p:nvPr/>
        </p:nvSpPr>
        <p:spPr bwMode="auto">
          <a:xfrm>
            <a:off x="0" y="18764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en-US" altLang="bg-BG" sz="80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        </a:t>
            </a:r>
            <a:endParaRPr lang="en-US" altLang="bg-BG">
              <a:ea typeface="Times New Roman" pitchFamily="18" charset="0"/>
              <a:cs typeface="Tahoma" pitchFamily="34" charset="0"/>
            </a:endParaRPr>
          </a:p>
        </p:txBody>
      </p:sp>
      <p:pic>
        <p:nvPicPr>
          <p:cNvPr id="1027" name="Картина 5" descr="iso_9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86625" y="5786438"/>
            <a:ext cx="857250" cy="9842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Картина 12" descr="20140312135912_Logo_European_Commissio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750" y="142875"/>
            <a:ext cx="1285875" cy="7858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6" name="Картина 15" descr="logo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643688" y="142875"/>
            <a:ext cx="1546225" cy="7143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224" name="Rectangle 3"/>
          <p:cNvSpPr>
            <a:spLocks noChangeArrowheads="1"/>
          </p:cNvSpPr>
          <p:nvPr/>
        </p:nvSpPr>
        <p:spPr bwMode="auto">
          <a:xfrm>
            <a:off x="2714625" y="142875"/>
            <a:ext cx="3857625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Pilot project</a:t>
            </a:r>
            <a:r>
              <a:rPr lang="en-US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bg-BG" sz="9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„</a:t>
            </a:r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Support Measures for Small-Scale Fishing</a:t>
            </a:r>
            <a:r>
              <a:rPr lang="bg-BG" sz="9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”</a:t>
            </a:r>
            <a:endParaRPr lang="bg-BG" sz="900"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GRANT AGREEMENT FINANCED BY THE</a:t>
            </a:r>
            <a:r>
              <a:rPr lang="en-US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EUROPEAN UNION:</a:t>
            </a:r>
            <a:endParaRPr lang="bg-BG" sz="900"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MARE / 2014/04 - SI2.724176</a:t>
            </a:r>
            <a:endParaRPr lang="bg-BG" sz="900"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Total amount of the project: 177 767 EUR</a:t>
            </a:r>
            <a:endParaRPr lang="en-US" sz="900" b="1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n-US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Total amount of the EU contribution: 159 990 EU</a:t>
            </a:r>
            <a:r>
              <a:rPr lang="bg-BG" sz="600">
                <a:ea typeface="Calibri" pitchFamily="34" charset="0"/>
                <a:cs typeface="Times New Roman" pitchFamily="18" charset="0"/>
              </a:rPr>
              <a:t> </a:t>
            </a:r>
            <a:endParaRPr lang="bg-BG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9225" name="Rectangle 4"/>
          <p:cNvSpPr>
            <a:spLocks noChangeArrowheads="1"/>
          </p:cNvSpPr>
          <p:nvPr/>
        </p:nvSpPr>
        <p:spPr bwMode="auto">
          <a:xfrm>
            <a:off x="1857375" y="5786438"/>
            <a:ext cx="5214938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Пилотен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проект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„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Мерки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подпомагане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дребномащабния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риболов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“</a:t>
            </a:r>
            <a:endParaRPr lang="bg-BG" sz="900" dirty="0"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/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ДОГОВОР ЗА БЕЗВЪЗМЕЗДНА ФИНАНСОВА ПОМОЩ ОТ </a:t>
            </a:r>
            <a:r>
              <a:rPr lang="en-US" sz="900" b="1" dirty="0" smtClean="0">
                <a:latin typeface="Times New Roman" pitchFamily="18" charset="0"/>
                <a:cs typeface="Times New Roman" pitchFamily="18" charset="0"/>
              </a:rPr>
              <a:t>ЕВРОПЕЙСКИЯ 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СЪЮЗ: </a:t>
            </a:r>
          </a:p>
          <a:p>
            <a:pPr algn="ctr" eaLnBrk="0" hangingPunct="0"/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MARE/2014/04 - SI2.724176</a:t>
            </a:r>
            <a:r>
              <a:rPr lang="bg-BG" sz="9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592903" y="1281810"/>
            <a:ext cx="8215370" cy="2190916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alt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bg-B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Степен на ангажираност на</a:t>
            </a:r>
            <a:r>
              <a:rPr lang="en-US" altLang="bg-B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altLang="bg-B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представителите на </a:t>
            </a:r>
            <a:r>
              <a:rPr lang="ru-RU" altLang="bg-B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дребномащабния крайбрежен риболов в Процеса по изготвяне и изменение на Общата рибарска политика.</a:t>
            </a:r>
            <a:br>
              <a:rPr lang="ru-RU" altLang="bg-B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bg-B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bg-B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bg-B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Изграждане на капацитет за участие в диалога. </a:t>
            </a:r>
            <a:r>
              <a:rPr lang="en-US" altLang="bg-BG" sz="2000" dirty="0" smtClean="0"/>
              <a:t/>
            </a:r>
            <a:br>
              <a:rPr lang="en-US" altLang="bg-BG" sz="2000" dirty="0" smtClean="0"/>
            </a:br>
            <a:r>
              <a:rPr lang="en-US" altLang="bg-BG" sz="2000" dirty="0" smtClean="0"/>
              <a:t/>
            </a:r>
            <a:br>
              <a:rPr lang="en-US" altLang="bg-BG" sz="2000" dirty="0" smtClean="0"/>
            </a:br>
            <a:endParaRPr lang="en-US" altLang="bg-BG" sz="2000" dirty="0"/>
          </a:p>
        </p:txBody>
      </p:sp>
      <p:sp>
        <p:nvSpPr>
          <p:cNvPr id="15" name="Правоъгълен триъгълник 14"/>
          <p:cNvSpPr/>
          <p:nvPr/>
        </p:nvSpPr>
        <p:spPr>
          <a:xfrm>
            <a:off x="0" y="5000636"/>
            <a:ext cx="2928926" cy="1857364"/>
          </a:xfrm>
          <a:prstGeom prst="rtTriangle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bg-BG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“SP CONSULT BG” Ltd.</a:t>
            </a:r>
          </a:p>
          <a:p>
            <a:pPr algn="ctr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Пилотен проект - „Мерки за подпомагане на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дребномащабния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риболов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 </a:t>
            </a:r>
            <a:endParaRPr lang="bg-BG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84088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6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Lucida Sans Unicode" pitchFamily="34" charset="0"/>
            </a:endParaRPr>
          </a:p>
        </p:txBody>
      </p:sp>
      <p:sp>
        <p:nvSpPr>
          <p:cNvPr id="9219" name="Rectangle 7"/>
          <p:cNvSpPr>
            <a:spLocks noChangeArrowheads="1"/>
          </p:cNvSpPr>
          <p:nvPr/>
        </p:nvSpPr>
        <p:spPr bwMode="auto">
          <a:xfrm>
            <a:off x="0" y="1143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endParaRPr lang="en-US" altLang="bg-BG" sz="800">
              <a:solidFill>
                <a:srgbClr val="000000"/>
              </a:solidFill>
              <a:latin typeface="Tahoma" pitchFamily="34" charset="0"/>
              <a:ea typeface="Times New Roman" pitchFamily="18" charset="0"/>
              <a:cs typeface="Tahoma" pitchFamily="34" charset="0"/>
            </a:endParaRPr>
          </a:p>
          <a:p>
            <a:pPr algn="just" eaLnBrk="0" hangingPunct="0"/>
            <a:r>
              <a:rPr lang="en-US" altLang="bg-BG" sz="80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                                                                                                               </a:t>
            </a:r>
            <a:endParaRPr lang="en-US" altLang="bg-BG">
              <a:ea typeface="Times New Roman" pitchFamily="18" charset="0"/>
              <a:cs typeface="Tahoma" pitchFamily="34" charset="0"/>
            </a:endParaRPr>
          </a:p>
        </p:txBody>
      </p:sp>
      <p:sp>
        <p:nvSpPr>
          <p:cNvPr id="9220" name="Rectangle 8"/>
          <p:cNvSpPr>
            <a:spLocks noChangeArrowheads="1"/>
          </p:cNvSpPr>
          <p:nvPr/>
        </p:nvSpPr>
        <p:spPr bwMode="auto">
          <a:xfrm>
            <a:off x="0" y="18764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en-US" altLang="bg-BG" sz="80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        </a:t>
            </a:r>
            <a:endParaRPr lang="en-US" altLang="bg-BG">
              <a:ea typeface="Times New Roman" pitchFamily="18" charset="0"/>
              <a:cs typeface="Tahoma" pitchFamily="34" charset="0"/>
            </a:endParaRPr>
          </a:p>
        </p:txBody>
      </p:sp>
      <p:pic>
        <p:nvPicPr>
          <p:cNvPr id="1027" name="Картина 5" descr="iso_9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86625" y="5786438"/>
            <a:ext cx="857250" cy="9842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Картина 12" descr="20140312135912_Logo_European_Commissio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750" y="142875"/>
            <a:ext cx="1285875" cy="7858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6" name="Картина 15" descr="logo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643688" y="142875"/>
            <a:ext cx="1546225" cy="7143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224" name="Rectangle 3"/>
          <p:cNvSpPr>
            <a:spLocks noChangeArrowheads="1"/>
          </p:cNvSpPr>
          <p:nvPr/>
        </p:nvSpPr>
        <p:spPr bwMode="auto">
          <a:xfrm>
            <a:off x="2714625" y="142875"/>
            <a:ext cx="3857625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Pilot project</a:t>
            </a:r>
            <a:r>
              <a:rPr lang="en-US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bg-BG" sz="9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„</a:t>
            </a:r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Support Measures for Small-Scale Fishing</a:t>
            </a:r>
            <a:r>
              <a:rPr lang="bg-BG" sz="9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”</a:t>
            </a:r>
            <a:endParaRPr lang="bg-BG" sz="900"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GRANT AGREEMENT FINANCED BY THE</a:t>
            </a:r>
            <a:r>
              <a:rPr lang="en-US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EUROPEAN UNION:</a:t>
            </a:r>
            <a:endParaRPr lang="bg-BG" sz="900"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MARE / 2014/04 - SI2.724176</a:t>
            </a:r>
            <a:endParaRPr lang="bg-BG" sz="900"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Total amount of the project: 177 767 EUR</a:t>
            </a:r>
            <a:endParaRPr lang="en-US" sz="900" b="1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n-US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Total amount of the EU contribution: 159 990 EU</a:t>
            </a:r>
            <a:r>
              <a:rPr lang="bg-BG" sz="600">
                <a:ea typeface="Calibri" pitchFamily="34" charset="0"/>
                <a:cs typeface="Times New Roman" pitchFamily="18" charset="0"/>
              </a:rPr>
              <a:t> </a:t>
            </a:r>
            <a:endParaRPr lang="bg-BG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9225" name="Rectangle 4"/>
          <p:cNvSpPr>
            <a:spLocks noChangeArrowheads="1"/>
          </p:cNvSpPr>
          <p:nvPr/>
        </p:nvSpPr>
        <p:spPr bwMode="auto">
          <a:xfrm>
            <a:off x="1857375" y="5786438"/>
            <a:ext cx="5214938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Пилотен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проект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„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Мерки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подпомагане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дребномащабния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риболов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“</a:t>
            </a:r>
            <a:endParaRPr lang="bg-BG" sz="900" dirty="0"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/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ДОГОВОР ЗА БЕЗВЪЗМЕЗДНА ФИНАНСОВА ПОМОЩ ОТ </a:t>
            </a:r>
            <a:r>
              <a:rPr lang="en-US" sz="900" b="1" dirty="0" smtClean="0">
                <a:latin typeface="Times New Roman" pitchFamily="18" charset="0"/>
                <a:cs typeface="Times New Roman" pitchFamily="18" charset="0"/>
              </a:rPr>
              <a:t>ЕВРОПЕЙСКИЯ 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СЪЮЗ: </a:t>
            </a:r>
          </a:p>
          <a:p>
            <a:pPr algn="ctr" eaLnBrk="0" hangingPunct="0"/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MARE/2014/04 - SI2.724176</a:t>
            </a:r>
            <a:r>
              <a:rPr lang="bg-BG" sz="9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500034" y="1643050"/>
            <a:ext cx="8215370" cy="1116014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bg-BG" sz="2000" dirty="0">
                <a:effectLst/>
                <a:latin typeface="Times New Roman CYR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Целта на Консултативният съвет за Черно море и ролята на дребномащабните рибари в процеса на вземане на решения</a:t>
            </a:r>
            <a:endParaRPr lang="bg-BG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227" name="Subtitle 2"/>
          <p:cNvSpPr>
            <a:spLocks noGrp="1"/>
          </p:cNvSpPr>
          <p:nvPr>
            <p:ph type="subTitle" idx="1"/>
          </p:nvPr>
        </p:nvSpPr>
        <p:spPr>
          <a:xfrm>
            <a:off x="1500188" y="3214688"/>
            <a:ext cx="6400800" cy="1455737"/>
          </a:xfrm>
        </p:spPr>
        <p:txBody>
          <a:bodyPr/>
          <a:lstStyle/>
          <a:p>
            <a:pPr marR="0" algn="ctr" eaLnBrk="1" hangingPunct="1"/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“SP CONSULT BG” Ltd.</a:t>
            </a:r>
          </a:p>
          <a:p>
            <a:pPr marR="0" algn="ctr" eaLnBrk="1" hangingPunct="1"/>
            <a:r>
              <a:rPr lang="bg-BG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Пилотен проект - „Мерки за подпомагане на </a:t>
            </a:r>
            <a:r>
              <a:rPr lang="bg-BG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дребномащабния</a:t>
            </a:r>
            <a:r>
              <a:rPr lang="bg-BG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риболов“  </a:t>
            </a:r>
            <a:endParaRPr lang="en-US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авоъгълен триъгълник 14"/>
          <p:cNvSpPr/>
          <p:nvPr/>
        </p:nvSpPr>
        <p:spPr>
          <a:xfrm>
            <a:off x="0" y="5000636"/>
            <a:ext cx="2928926" cy="1857364"/>
          </a:xfrm>
          <a:prstGeom prst="rtTriangle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608168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6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Lucida Sans Unicode" pitchFamily="34" charset="0"/>
            </a:endParaRPr>
          </a:p>
        </p:txBody>
      </p:sp>
      <p:sp>
        <p:nvSpPr>
          <p:cNvPr id="10243" name="Rectangle 7"/>
          <p:cNvSpPr>
            <a:spLocks noChangeArrowheads="1"/>
          </p:cNvSpPr>
          <p:nvPr/>
        </p:nvSpPr>
        <p:spPr bwMode="auto">
          <a:xfrm>
            <a:off x="0" y="1143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endParaRPr lang="en-US" altLang="bg-BG" sz="800">
              <a:solidFill>
                <a:srgbClr val="000000"/>
              </a:solidFill>
              <a:latin typeface="Tahoma" pitchFamily="34" charset="0"/>
              <a:ea typeface="Times New Roman" pitchFamily="18" charset="0"/>
              <a:cs typeface="Tahoma" pitchFamily="34" charset="0"/>
            </a:endParaRPr>
          </a:p>
          <a:p>
            <a:pPr algn="just" eaLnBrk="0" hangingPunct="0"/>
            <a:r>
              <a:rPr lang="en-US" altLang="bg-BG" sz="80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                                                                                                               </a:t>
            </a:r>
            <a:endParaRPr lang="en-US" altLang="bg-BG">
              <a:ea typeface="Times New Roman" pitchFamily="18" charset="0"/>
              <a:cs typeface="Tahoma" pitchFamily="34" charset="0"/>
            </a:endParaRPr>
          </a:p>
        </p:txBody>
      </p:sp>
      <p:sp>
        <p:nvSpPr>
          <p:cNvPr id="10244" name="Rectangle 8"/>
          <p:cNvSpPr>
            <a:spLocks noChangeArrowheads="1"/>
          </p:cNvSpPr>
          <p:nvPr/>
        </p:nvSpPr>
        <p:spPr bwMode="auto">
          <a:xfrm>
            <a:off x="0" y="18764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en-US" altLang="bg-BG" sz="80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        </a:t>
            </a:r>
            <a:endParaRPr lang="en-US" altLang="bg-BG">
              <a:ea typeface="Times New Roman" pitchFamily="18" charset="0"/>
              <a:cs typeface="Tahoma" pitchFamily="34" charset="0"/>
            </a:endParaRPr>
          </a:p>
        </p:txBody>
      </p:sp>
      <p:pic>
        <p:nvPicPr>
          <p:cNvPr id="1027" name="Картина 5" descr="iso_9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20047" y="5649918"/>
            <a:ext cx="857250" cy="9842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Картина 12" descr="20140312135912_Logo_European_Commissio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750" y="142875"/>
            <a:ext cx="1285875" cy="7858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6" name="Картина 15" descr="logo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643688" y="142875"/>
            <a:ext cx="1546225" cy="7143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248" name="Rectangle 3"/>
          <p:cNvSpPr>
            <a:spLocks noChangeArrowheads="1"/>
          </p:cNvSpPr>
          <p:nvPr/>
        </p:nvSpPr>
        <p:spPr bwMode="auto">
          <a:xfrm>
            <a:off x="2714625" y="142875"/>
            <a:ext cx="3857625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Pilot project</a:t>
            </a:r>
            <a:r>
              <a:rPr lang="en-US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bg-BG" sz="9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„</a:t>
            </a:r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Support Measures for Small-Scale Fishing</a:t>
            </a:r>
            <a:r>
              <a:rPr lang="bg-BG" sz="9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”</a:t>
            </a:r>
            <a:endParaRPr lang="bg-BG" sz="900"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GRANT AGREEMENT FINANCED BY THE</a:t>
            </a:r>
            <a:r>
              <a:rPr lang="en-US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EUROPEAN UNION:</a:t>
            </a:r>
            <a:endParaRPr lang="bg-BG" sz="900"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MARE / 2014/04 - SI2.724176</a:t>
            </a:r>
            <a:endParaRPr lang="bg-BG" sz="900"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Total amount of the project: 177 767 EUR</a:t>
            </a:r>
            <a:endParaRPr lang="en-US" sz="900" b="1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n-US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Total amount of the EU contribution: 159 990 EU</a:t>
            </a:r>
            <a:r>
              <a:rPr lang="bg-BG" sz="600">
                <a:ea typeface="Calibri" pitchFamily="34" charset="0"/>
                <a:cs typeface="Times New Roman" pitchFamily="18" charset="0"/>
              </a:rPr>
              <a:t> </a:t>
            </a:r>
            <a:endParaRPr lang="bg-BG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0249" name="Rectangle 4"/>
          <p:cNvSpPr>
            <a:spLocks noChangeArrowheads="1"/>
          </p:cNvSpPr>
          <p:nvPr/>
        </p:nvSpPr>
        <p:spPr bwMode="auto">
          <a:xfrm>
            <a:off x="1763688" y="5711031"/>
            <a:ext cx="5214937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Пилотен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проект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„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Мерки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подпомагане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дребномащабния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риболов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“</a:t>
            </a:r>
            <a:endParaRPr lang="bg-BG" sz="900" dirty="0"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/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ДОГОВОР ЗА БЕЗВЪЗМЕЗДНА ФИНАНСОВА ПОМОЩ ОТ </a:t>
            </a:r>
            <a:r>
              <a:rPr lang="en-US" sz="900" b="1" dirty="0" smtClean="0">
                <a:latin typeface="Times New Roman" pitchFamily="18" charset="0"/>
                <a:cs typeface="Times New Roman" pitchFamily="18" charset="0"/>
              </a:rPr>
              <a:t>ЕВРОПЕЙСКИЯ 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СЪЮЗ: </a:t>
            </a:r>
          </a:p>
          <a:p>
            <a:pPr algn="ctr" eaLnBrk="0" hangingPunct="0"/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MARE/2014/04 - SI2.724176</a:t>
            </a:r>
            <a:r>
              <a:rPr lang="bg-BG" sz="9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0250" name="Content Placeholder 2"/>
          <p:cNvSpPr txBox="1">
            <a:spLocks/>
          </p:cNvSpPr>
          <p:nvPr/>
        </p:nvSpPr>
        <p:spPr bwMode="auto">
          <a:xfrm>
            <a:off x="357188" y="1143000"/>
            <a:ext cx="8534400" cy="3929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rIns="45720"/>
          <a:lstStyle/>
          <a:p>
            <a:pPr algn="ctr"/>
            <a:endParaRPr lang="ru-RU" sz="2000" b="1" dirty="0"/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bg-BG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Каква е ролята на Консултативните съвети (КС</a:t>
            </a:r>
            <a:r>
              <a:rPr lang="bg-BG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)?</a:t>
            </a:r>
            <a:endParaRPr lang="en-US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bg-B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bg-BG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Създаването на Консултативните съвети е продиктувано от:</a:t>
            </a:r>
            <a:endParaRPr lang="bg-B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bg-BG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Нуждата </a:t>
            </a:r>
            <a:r>
              <a:rPr lang="bg-B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 реално участие на представителите на рибарския бранш и другите заинтересовани страни  в процеса на вземане на </a:t>
            </a:r>
            <a:r>
              <a:rPr lang="bg-BG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решения.</a:t>
            </a:r>
            <a:endParaRPr lang="en-US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bg-BG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Поддържане </a:t>
            </a:r>
            <a:r>
              <a:rPr lang="bg-B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диалога и сътрудничеството в развитието и прилагането на Общата политика в областта на рибарството (ОПОР)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algn="ctr"/>
            <a:endParaRPr lang="en-US" sz="2000" b="1" dirty="0"/>
          </a:p>
          <a:p>
            <a:pPr algn="ctr"/>
            <a:r>
              <a:rPr lang="bg-BG" sz="1000" b="1" dirty="0"/>
              <a:t>					</a:t>
            </a:r>
            <a:endParaRPr lang="ru-RU" sz="1000" b="1" dirty="0"/>
          </a:p>
        </p:txBody>
      </p:sp>
      <p:sp>
        <p:nvSpPr>
          <p:cNvPr id="12" name="Правоъгълен триъгълник 11"/>
          <p:cNvSpPr/>
          <p:nvPr/>
        </p:nvSpPr>
        <p:spPr>
          <a:xfrm>
            <a:off x="0" y="5000636"/>
            <a:ext cx="2928926" cy="1857364"/>
          </a:xfrm>
          <a:prstGeom prst="rtTriangle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bg-BG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6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Lucida Sans Unicode" pitchFamily="34" charset="0"/>
            </a:endParaRPr>
          </a:p>
        </p:txBody>
      </p:sp>
      <p:sp>
        <p:nvSpPr>
          <p:cNvPr id="11267" name="Rectangle 7"/>
          <p:cNvSpPr>
            <a:spLocks noChangeArrowheads="1"/>
          </p:cNvSpPr>
          <p:nvPr/>
        </p:nvSpPr>
        <p:spPr bwMode="auto">
          <a:xfrm>
            <a:off x="0" y="1143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endParaRPr lang="en-US" altLang="bg-BG" sz="800">
              <a:solidFill>
                <a:srgbClr val="000000"/>
              </a:solidFill>
              <a:latin typeface="Tahoma" pitchFamily="34" charset="0"/>
              <a:ea typeface="Times New Roman" pitchFamily="18" charset="0"/>
              <a:cs typeface="Tahoma" pitchFamily="34" charset="0"/>
            </a:endParaRPr>
          </a:p>
          <a:p>
            <a:pPr algn="just" eaLnBrk="0" hangingPunct="0"/>
            <a:r>
              <a:rPr lang="en-US" altLang="bg-BG" sz="80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                                                                                                               </a:t>
            </a:r>
            <a:endParaRPr lang="en-US" altLang="bg-BG">
              <a:ea typeface="Times New Roman" pitchFamily="18" charset="0"/>
              <a:cs typeface="Tahoma" pitchFamily="34" charset="0"/>
            </a:endParaRPr>
          </a:p>
        </p:txBody>
      </p:sp>
      <p:sp>
        <p:nvSpPr>
          <p:cNvPr id="11268" name="Rectangle 8"/>
          <p:cNvSpPr>
            <a:spLocks noChangeArrowheads="1"/>
          </p:cNvSpPr>
          <p:nvPr/>
        </p:nvSpPr>
        <p:spPr bwMode="auto">
          <a:xfrm>
            <a:off x="0" y="18764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en-US" altLang="bg-BG" sz="80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        </a:t>
            </a:r>
            <a:endParaRPr lang="en-US" altLang="bg-BG">
              <a:ea typeface="Times New Roman" pitchFamily="18" charset="0"/>
              <a:cs typeface="Tahoma" pitchFamily="34" charset="0"/>
            </a:endParaRPr>
          </a:p>
        </p:txBody>
      </p:sp>
      <p:pic>
        <p:nvPicPr>
          <p:cNvPr id="1027" name="Картина 5" descr="iso_9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86625" y="5786438"/>
            <a:ext cx="857250" cy="9842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Картина 12" descr="20140312135912_Logo_European_Commissio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750" y="142875"/>
            <a:ext cx="1285875" cy="7858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6" name="Картина 15" descr="logo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643688" y="142875"/>
            <a:ext cx="1546225" cy="7143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272" name="Rectangle 3"/>
          <p:cNvSpPr>
            <a:spLocks noChangeArrowheads="1"/>
          </p:cNvSpPr>
          <p:nvPr/>
        </p:nvSpPr>
        <p:spPr bwMode="auto">
          <a:xfrm>
            <a:off x="2714625" y="142875"/>
            <a:ext cx="3857625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Pilot project</a:t>
            </a:r>
            <a:r>
              <a:rPr lang="en-US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bg-BG" sz="9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„</a:t>
            </a:r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Support Measures for Small-Scale Fishing</a:t>
            </a:r>
            <a:r>
              <a:rPr lang="bg-BG" sz="9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”</a:t>
            </a:r>
            <a:endParaRPr lang="bg-BG" sz="900"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GRANT AGREEMENT FINANCED BY THE</a:t>
            </a:r>
            <a:r>
              <a:rPr lang="en-US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EUROPEAN UNION:</a:t>
            </a:r>
            <a:endParaRPr lang="bg-BG" sz="900"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MARE / 2014/04 - SI2.724176</a:t>
            </a:r>
            <a:endParaRPr lang="bg-BG" sz="900"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Total amount of the project: 177 767 EUR</a:t>
            </a:r>
            <a:endParaRPr lang="en-US" sz="900" b="1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n-US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Total amount of the EU contribution: 159 990 EU</a:t>
            </a:r>
            <a:r>
              <a:rPr lang="bg-BG" sz="600">
                <a:ea typeface="Calibri" pitchFamily="34" charset="0"/>
                <a:cs typeface="Times New Roman" pitchFamily="18" charset="0"/>
              </a:rPr>
              <a:t> </a:t>
            </a:r>
            <a:endParaRPr lang="bg-BG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1273" name="Rectangle 4"/>
          <p:cNvSpPr>
            <a:spLocks noChangeArrowheads="1"/>
          </p:cNvSpPr>
          <p:nvPr/>
        </p:nvSpPr>
        <p:spPr bwMode="auto">
          <a:xfrm>
            <a:off x="1785938" y="5857875"/>
            <a:ext cx="5214937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Пилотен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проект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„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Мерки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подпомагане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дребномащабния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риболов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“</a:t>
            </a:r>
            <a:endParaRPr lang="bg-BG" sz="900" dirty="0"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/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ДОГОВОР ЗА БЕЗВЪЗМЕЗДНА ФИНАНСОВА ПОМОЩ ОТ </a:t>
            </a:r>
            <a:r>
              <a:rPr lang="en-US" sz="900" b="1" dirty="0" smtClean="0">
                <a:latin typeface="Times New Roman" pitchFamily="18" charset="0"/>
                <a:cs typeface="Times New Roman" pitchFamily="18" charset="0"/>
              </a:rPr>
              <a:t>ЕВРОПЕЙСКИЯ 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СЪЮЗ: </a:t>
            </a:r>
          </a:p>
          <a:p>
            <a:pPr algn="ctr" eaLnBrk="0" hangingPunct="0"/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MARE/2014/04 - SI2.724176</a:t>
            </a:r>
            <a:r>
              <a:rPr lang="bg-BG" sz="9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1274" name="Content Placeholder 2"/>
          <p:cNvSpPr txBox="1">
            <a:spLocks/>
          </p:cNvSpPr>
          <p:nvPr/>
        </p:nvSpPr>
        <p:spPr bwMode="auto">
          <a:xfrm>
            <a:off x="323850" y="1268413"/>
            <a:ext cx="8534400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rIns="45720"/>
          <a:lstStyle/>
          <a:p>
            <a:pPr algn="ctr"/>
            <a:endParaRPr lang="ru-RU" sz="2000" b="1" dirty="0"/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bg-BG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Същност на Консултативните съвети</a:t>
            </a:r>
            <a:endParaRPr lang="bg-BG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bg-BG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Консултативните съвети са създадени и ръководени от заинтересованите лица организации, които предоставят на Комисията и страните от ЕС препоръки по въпроси на управлението на рибарството. 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bg-BG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Препоръките могат да се отнасят до опазването на рибните ресурси и до социално-икономически аспекти на управлението, както и до опростяването на правила. Консултативните съвети предоставят становища в контекста на </a:t>
            </a:r>
            <a:r>
              <a:rPr lang="bg-BG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 tooltip="регионализацията"/>
              </a:rPr>
              <a:t>регионализацията</a:t>
            </a:r>
            <a:r>
              <a:rPr lang="bg-BG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bg-BG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 трябва също така да допринасят за събирането на данни за управлението на рибарството и мерките за опазване.</a:t>
            </a:r>
          </a:p>
          <a:p>
            <a:pPr algn="just">
              <a:spcBef>
                <a:spcPts val="400"/>
              </a:spcBef>
              <a:spcAft>
                <a:spcPts val="600"/>
              </a:spcAft>
              <a:buClr>
                <a:schemeClr val="accent1"/>
              </a:buClr>
              <a:buSzPct val="68000"/>
              <a:buFont typeface="Wingdings 3" pitchFamily="18" charset="2"/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000" b="1" dirty="0"/>
          </a:p>
          <a:p>
            <a:pPr algn="ctr"/>
            <a:endParaRPr lang="en-US" sz="2000" b="1" dirty="0"/>
          </a:p>
          <a:p>
            <a:pPr algn="ctr"/>
            <a:r>
              <a:rPr lang="bg-BG" sz="1000" b="1" dirty="0"/>
              <a:t>					</a:t>
            </a:r>
            <a:endParaRPr lang="ru-RU" sz="1000" b="1" dirty="0"/>
          </a:p>
        </p:txBody>
      </p:sp>
      <p:sp>
        <p:nvSpPr>
          <p:cNvPr id="12" name="Правоъгълен триъгълник 11"/>
          <p:cNvSpPr/>
          <p:nvPr/>
        </p:nvSpPr>
        <p:spPr>
          <a:xfrm>
            <a:off x="0" y="5000636"/>
            <a:ext cx="2928926" cy="1857364"/>
          </a:xfrm>
          <a:prstGeom prst="rtTriangle">
            <a:avLst/>
          </a:prstGeom>
          <a:blipFill>
            <a:blip r:embed="rId7" cstate="print"/>
            <a:stretch>
              <a:fillRect/>
            </a:stretch>
          </a:blip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bg-BG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6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Lucida Sans Unicode" pitchFamily="34" charset="0"/>
            </a:endParaRPr>
          </a:p>
        </p:txBody>
      </p:sp>
      <p:sp>
        <p:nvSpPr>
          <p:cNvPr id="12291" name="Rectangle 7"/>
          <p:cNvSpPr>
            <a:spLocks noChangeArrowheads="1"/>
          </p:cNvSpPr>
          <p:nvPr/>
        </p:nvSpPr>
        <p:spPr bwMode="auto">
          <a:xfrm>
            <a:off x="0" y="1143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endParaRPr lang="en-US" altLang="bg-BG" sz="800">
              <a:solidFill>
                <a:srgbClr val="000000"/>
              </a:solidFill>
              <a:latin typeface="Tahoma" pitchFamily="34" charset="0"/>
              <a:ea typeface="Times New Roman" pitchFamily="18" charset="0"/>
              <a:cs typeface="Tahoma" pitchFamily="34" charset="0"/>
            </a:endParaRPr>
          </a:p>
          <a:p>
            <a:pPr algn="just" eaLnBrk="0" hangingPunct="0"/>
            <a:r>
              <a:rPr lang="en-US" altLang="bg-BG" sz="80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                                                                                                               </a:t>
            </a:r>
            <a:endParaRPr lang="en-US" altLang="bg-BG">
              <a:ea typeface="Times New Roman" pitchFamily="18" charset="0"/>
              <a:cs typeface="Tahoma" pitchFamily="34" charset="0"/>
            </a:endParaRPr>
          </a:p>
        </p:txBody>
      </p:sp>
      <p:sp>
        <p:nvSpPr>
          <p:cNvPr id="12292" name="Rectangle 8"/>
          <p:cNvSpPr>
            <a:spLocks noChangeArrowheads="1"/>
          </p:cNvSpPr>
          <p:nvPr/>
        </p:nvSpPr>
        <p:spPr bwMode="auto">
          <a:xfrm>
            <a:off x="0" y="18764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en-US" altLang="bg-BG" sz="80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        </a:t>
            </a:r>
            <a:endParaRPr lang="en-US" altLang="bg-BG">
              <a:ea typeface="Times New Roman" pitchFamily="18" charset="0"/>
              <a:cs typeface="Tahoma" pitchFamily="34" charset="0"/>
            </a:endParaRPr>
          </a:p>
        </p:txBody>
      </p:sp>
      <p:pic>
        <p:nvPicPr>
          <p:cNvPr id="1027" name="Картина 5" descr="iso_9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86625" y="5786438"/>
            <a:ext cx="857250" cy="9842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Картина 12" descr="20140312135912_Logo_European_Commissio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750" y="142875"/>
            <a:ext cx="1285875" cy="7858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6" name="Картина 15" descr="logo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643688" y="142875"/>
            <a:ext cx="1546225" cy="7143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296" name="Rectangle 3"/>
          <p:cNvSpPr>
            <a:spLocks noChangeArrowheads="1"/>
          </p:cNvSpPr>
          <p:nvPr/>
        </p:nvSpPr>
        <p:spPr bwMode="auto">
          <a:xfrm>
            <a:off x="2714625" y="142875"/>
            <a:ext cx="3857625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Pilot project</a:t>
            </a:r>
            <a:r>
              <a:rPr lang="en-US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bg-BG" sz="9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„</a:t>
            </a:r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Support Measures for Small-Scale Fishing</a:t>
            </a:r>
            <a:r>
              <a:rPr lang="bg-BG" sz="9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”</a:t>
            </a:r>
            <a:endParaRPr lang="bg-BG" sz="900"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GRANT AGREEMENT FINANCED BY THE</a:t>
            </a:r>
            <a:r>
              <a:rPr lang="en-US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EUROPEAN UNION:</a:t>
            </a:r>
            <a:endParaRPr lang="bg-BG" sz="900"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MARE / 2014/04 - SI2.724176</a:t>
            </a:r>
            <a:endParaRPr lang="bg-BG" sz="900"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Total amount of the project: 177 767 EUR</a:t>
            </a:r>
            <a:endParaRPr lang="en-US" sz="900" b="1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n-US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Total amount of the EU contribution: 159 990 EU</a:t>
            </a:r>
            <a:r>
              <a:rPr lang="bg-BG" sz="600">
                <a:ea typeface="Calibri" pitchFamily="34" charset="0"/>
                <a:cs typeface="Times New Roman" pitchFamily="18" charset="0"/>
              </a:rPr>
              <a:t> </a:t>
            </a:r>
            <a:endParaRPr lang="bg-BG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2297" name="Rectangle 4"/>
          <p:cNvSpPr>
            <a:spLocks noChangeArrowheads="1"/>
          </p:cNvSpPr>
          <p:nvPr/>
        </p:nvSpPr>
        <p:spPr bwMode="auto">
          <a:xfrm>
            <a:off x="1785938" y="5857875"/>
            <a:ext cx="5214937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900" b="1">
                <a:latin typeface="Times New Roman" pitchFamily="18" charset="0"/>
                <a:cs typeface="Times New Roman" pitchFamily="18" charset="0"/>
              </a:rPr>
              <a:t>Пилотен проект „Мерки за подпомагане на дребномащабния риболов“</a:t>
            </a:r>
            <a:endParaRPr lang="bg-BG" sz="900"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/>
            <a:r>
              <a:rPr lang="en-US" sz="900" b="1">
                <a:latin typeface="Times New Roman" pitchFamily="18" charset="0"/>
                <a:cs typeface="Times New Roman" pitchFamily="18" charset="0"/>
              </a:rPr>
              <a:t>ДОГОВОР ЗА БЕЗВЪЗМЕЗДНА ФИНАНСОВА ПОМОЩ ОТ ЕВРОПЕЙСКИЯT СЪЮЗ: </a:t>
            </a:r>
          </a:p>
          <a:p>
            <a:pPr algn="ctr" eaLnBrk="0" hangingPunct="0"/>
            <a:r>
              <a:rPr lang="en-US" sz="900" b="1">
                <a:latin typeface="Times New Roman" pitchFamily="18" charset="0"/>
                <a:cs typeface="Times New Roman" pitchFamily="18" charset="0"/>
              </a:rPr>
              <a:t>MARE/2014/04 - SI2.724176</a:t>
            </a:r>
            <a:r>
              <a:rPr lang="bg-BG" sz="90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2298" name="Content Placeholder 2"/>
          <p:cNvSpPr txBox="1">
            <a:spLocks/>
          </p:cNvSpPr>
          <p:nvPr/>
        </p:nvSpPr>
        <p:spPr bwMode="auto">
          <a:xfrm>
            <a:off x="357188" y="981075"/>
            <a:ext cx="8534400" cy="409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rIns="45720"/>
          <a:lstStyle/>
          <a:p>
            <a:endParaRPr lang="en-US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bg-BG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Кой създава Консултативния съвет?</a:t>
            </a:r>
            <a:endParaRPr lang="bg-BG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bg-BG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Създава се от заинтересованите страни според законодателството на държавата членка, в която се </a:t>
            </a:r>
            <a:r>
              <a:rPr lang="bg-BG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учредяват/регистрират</a:t>
            </a:r>
            <a:r>
              <a:rPr lang="bg-BG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bg-BG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Консултативните съвети са съставени от представители на сектор Рибарство и на други заинтересовани групи (напр. екологични организации и групи на потребители), като разпределението на местата в общото събрание и изпълнителния комитет на всеки съвет е 60% </a:t>
            </a:r>
            <a:r>
              <a:rPr lang="bg-BG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bg-BG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40%. 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bg-BG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Консултативните съвети получават финансова помощ от ЕС като органи, преследващи цел от общ европейски интерес.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bg-BG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Държавите членки не са част от Консултативните съвети, но могат да предоставят подходяща техническа, логистична и финансова подкрепа за улесняване на функционирането им.</a:t>
            </a:r>
          </a:p>
          <a:p>
            <a:pPr algn="ctr"/>
            <a:endParaRPr lang="bg-BG" sz="2000" b="1" dirty="0"/>
          </a:p>
          <a:p>
            <a:pPr algn="ctr"/>
            <a:endParaRPr lang="en-US" sz="2000" b="1" dirty="0"/>
          </a:p>
          <a:p>
            <a:pPr algn="ctr"/>
            <a:endParaRPr lang="en-US" sz="2000" b="1" dirty="0"/>
          </a:p>
          <a:p>
            <a:pPr algn="ctr"/>
            <a:endParaRPr lang="en-US" sz="2000" b="1" dirty="0"/>
          </a:p>
          <a:p>
            <a:pPr algn="ctr"/>
            <a:endParaRPr lang="en-US" sz="2000" b="1" dirty="0"/>
          </a:p>
          <a:p>
            <a:pPr algn="ctr"/>
            <a:r>
              <a:rPr lang="bg-BG" sz="1000" b="1" dirty="0"/>
              <a:t>					</a:t>
            </a:r>
            <a:endParaRPr lang="ru-RU" sz="1000" b="1" dirty="0"/>
          </a:p>
        </p:txBody>
      </p:sp>
      <p:sp>
        <p:nvSpPr>
          <p:cNvPr id="12" name="Правоъгълен триъгълник 11"/>
          <p:cNvSpPr/>
          <p:nvPr/>
        </p:nvSpPr>
        <p:spPr>
          <a:xfrm>
            <a:off x="0" y="5000636"/>
            <a:ext cx="2928926" cy="1857364"/>
          </a:xfrm>
          <a:prstGeom prst="rtTriangle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bg-BG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6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Lucida Sans Unicode" pitchFamily="34" charset="0"/>
            </a:endParaRPr>
          </a:p>
        </p:txBody>
      </p:sp>
      <p:sp>
        <p:nvSpPr>
          <p:cNvPr id="13315" name="Rectangle 7"/>
          <p:cNvSpPr>
            <a:spLocks noChangeArrowheads="1"/>
          </p:cNvSpPr>
          <p:nvPr/>
        </p:nvSpPr>
        <p:spPr bwMode="auto">
          <a:xfrm>
            <a:off x="0" y="1143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endParaRPr lang="en-US" altLang="bg-BG" sz="800">
              <a:solidFill>
                <a:srgbClr val="000000"/>
              </a:solidFill>
              <a:latin typeface="Tahoma" pitchFamily="34" charset="0"/>
              <a:ea typeface="Times New Roman" pitchFamily="18" charset="0"/>
              <a:cs typeface="Tahoma" pitchFamily="34" charset="0"/>
            </a:endParaRPr>
          </a:p>
          <a:p>
            <a:pPr algn="just" eaLnBrk="0" hangingPunct="0"/>
            <a:r>
              <a:rPr lang="en-US" altLang="bg-BG" sz="80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                                                                                                               </a:t>
            </a:r>
            <a:endParaRPr lang="en-US" altLang="bg-BG">
              <a:ea typeface="Times New Roman" pitchFamily="18" charset="0"/>
              <a:cs typeface="Tahoma" pitchFamily="34" charset="0"/>
            </a:endParaRPr>
          </a:p>
        </p:txBody>
      </p:sp>
      <p:sp>
        <p:nvSpPr>
          <p:cNvPr id="13316" name="Rectangle 8"/>
          <p:cNvSpPr>
            <a:spLocks noChangeArrowheads="1"/>
          </p:cNvSpPr>
          <p:nvPr/>
        </p:nvSpPr>
        <p:spPr bwMode="auto">
          <a:xfrm>
            <a:off x="0" y="18764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en-US" altLang="bg-BG" sz="80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        </a:t>
            </a:r>
            <a:endParaRPr lang="en-US" altLang="bg-BG">
              <a:ea typeface="Times New Roman" pitchFamily="18" charset="0"/>
              <a:cs typeface="Tahoma" pitchFamily="34" charset="0"/>
            </a:endParaRPr>
          </a:p>
        </p:txBody>
      </p:sp>
      <p:pic>
        <p:nvPicPr>
          <p:cNvPr id="1027" name="Картина 5" descr="iso_9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86625" y="5786438"/>
            <a:ext cx="857250" cy="9842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Картина 12" descr="20140312135912_Logo_European_Commissio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750" y="142875"/>
            <a:ext cx="1285875" cy="7858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6" name="Картина 15" descr="logo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643688" y="142875"/>
            <a:ext cx="1546225" cy="7143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320" name="Rectangle 3"/>
          <p:cNvSpPr>
            <a:spLocks noChangeArrowheads="1"/>
          </p:cNvSpPr>
          <p:nvPr/>
        </p:nvSpPr>
        <p:spPr bwMode="auto">
          <a:xfrm>
            <a:off x="2714625" y="142875"/>
            <a:ext cx="3857625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Pilot project</a:t>
            </a:r>
            <a:r>
              <a:rPr lang="en-US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bg-BG" sz="9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„</a:t>
            </a:r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Support Measures for Small-Scale Fishing</a:t>
            </a:r>
            <a:r>
              <a:rPr lang="bg-BG" sz="9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”</a:t>
            </a:r>
            <a:endParaRPr lang="bg-BG" sz="900"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GRANT AGREEMENT FINANCED BY THE</a:t>
            </a:r>
            <a:r>
              <a:rPr lang="en-US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EUROPEAN UNION:</a:t>
            </a:r>
            <a:endParaRPr lang="bg-BG" sz="900"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MARE / 2014/04 - SI2.724176</a:t>
            </a:r>
            <a:endParaRPr lang="bg-BG" sz="900"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Total amount of the project: 177 767 EUR</a:t>
            </a:r>
            <a:endParaRPr lang="en-US" sz="900" b="1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n-US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Total amount of the EU contribution: 159 990 EU</a:t>
            </a:r>
            <a:r>
              <a:rPr lang="bg-BG" sz="600">
                <a:ea typeface="Calibri" pitchFamily="34" charset="0"/>
                <a:cs typeface="Times New Roman" pitchFamily="18" charset="0"/>
              </a:rPr>
              <a:t> </a:t>
            </a:r>
            <a:endParaRPr lang="bg-BG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3321" name="Rectangle 4"/>
          <p:cNvSpPr>
            <a:spLocks noChangeArrowheads="1"/>
          </p:cNvSpPr>
          <p:nvPr/>
        </p:nvSpPr>
        <p:spPr bwMode="auto">
          <a:xfrm>
            <a:off x="1785938" y="5857875"/>
            <a:ext cx="5214937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Пилотен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проект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„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Мерки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подпомагане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дребномащабния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риболов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“</a:t>
            </a:r>
            <a:endParaRPr lang="bg-BG" sz="900" dirty="0"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/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ДОГОВОР ЗА БЕЗВЪЗМЕЗДНА ФИНАНСОВА ПОМОЩ ОТ </a:t>
            </a:r>
            <a:r>
              <a:rPr lang="en-US" sz="900" b="1" dirty="0" smtClean="0">
                <a:latin typeface="Times New Roman" pitchFamily="18" charset="0"/>
                <a:cs typeface="Times New Roman" pitchFamily="18" charset="0"/>
              </a:rPr>
              <a:t>ЕВРОПЕЙСКИЯ 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СЪЮЗ: </a:t>
            </a:r>
          </a:p>
          <a:p>
            <a:pPr algn="ctr" eaLnBrk="0" hangingPunct="0"/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MARE/2014/04 - SI2.724176</a:t>
            </a:r>
            <a:r>
              <a:rPr lang="bg-BG" sz="9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3322" name="Content Placeholder 2"/>
          <p:cNvSpPr txBox="1">
            <a:spLocks/>
          </p:cNvSpPr>
          <p:nvPr/>
        </p:nvSpPr>
        <p:spPr bwMode="auto">
          <a:xfrm>
            <a:off x="357188" y="1143000"/>
            <a:ext cx="8534400" cy="3929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rIns="45720"/>
          <a:lstStyle/>
          <a:p>
            <a:pPr algn="ctr"/>
            <a:endParaRPr lang="ru-RU" sz="2000" b="1" dirty="0"/>
          </a:p>
          <a:p>
            <a:pPr algn="ctr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bg-BG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 на </a:t>
            </a:r>
            <a:r>
              <a:rPr lang="bg-BG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Консултативния съвет</a:t>
            </a:r>
            <a:endParaRPr lang="bg-B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bg-B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 изпълнението на функциите си по прилагане на ОПОР ЕК има задължение да провежда консултации  със съответните Консултативни съвети, когато това е целесъобразно.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bg-B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Следователно, основната функция на КС е да бъде посредник между заинтересованите страни и ЕК като събере, анализира и представя позиции по съответните въпроси, базирайки се на информация директно събрана от заинтересованите страни, което е в унисон с предприетата посока за регионализация. 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bg-BG" sz="1000" b="1" dirty="0"/>
              <a:t>					</a:t>
            </a:r>
            <a:endParaRPr lang="ru-RU" sz="1000" b="1" dirty="0"/>
          </a:p>
        </p:txBody>
      </p:sp>
      <p:sp>
        <p:nvSpPr>
          <p:cNvPr id="12" name="Правоъгълен триъгълник 11"/>
          <p:cNvSpPr/>
          <p:nvPr/>
        </p:nvSpPr>
        <p:spPr>
          <a:xfrm>
            <a:off x="0" y="5000636"/>
            <a:ext cx="2928926" cy="1857364"/>
          </a:xfrm>
          <a:prstGeom prst="rtTriangle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bg-BG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6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Lucida Sans Unicode" pitchFamily="34" charset="0"/>
            </a:endParaRPr>
          </a:p>
        </p:txBody>
      </p:sp>
      <p:sp>
        <p:nvSpPr>
          <p:cNvPr id="14339" name="Rectangle 7"/>
          <p:cNvSpPr>
            <a:spLocks noChangeArrowheads="1"/>
          </p:cNvSpPr>
          <p:nvPr/>
        </p:nvSpPr>
        <p:spPr bwMode="auto">
          <a:xfrm>
            <a:off x="0" y="1143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endParaRPr lang="en-US" altLang="bg-BG" sz="800">
              <a:solidFill>
                <a:srgbClr val="000000"/>
              </a:solidFill>
              <a:latin typeface="Tahoma" pitchFamily="34" charset="0"/>
              <a:ea typeface="Times New Roman" pitchFamily="18" charset="0"/>
              <a:cs typeface="Tahoma" pitchFamily="34" charset="0"/>
            </a:endParaRPr>
          </a:p>
          <a:p>
            <a:pPr algn="just" eaLnBrk="0" hangingPunct="0"/>
            <a:r>
              <a:rPr lang="en-US" altLang="bg-BG" sz="80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                                                                                                               </a:t>
            </a:r>
            <a:endParaRPr lang="en-US" altLang="bg-BG">
              <a:ea typeface="Times New Roman" pitchFamily="18" charset="0"/>
              <a:cs typeface="Tahoma" pitchFamily="34" charset="0"/>
            </a:endParaRPr>
          </a:p>
        </p:txBody>
      </p:sp>
      <p:sp>
        <p:nvSpPr>
          <p:cNvPr id="14340" name="Rectangle 8"/>
          <p:cNvSpPr>
            <a:spLocks noChangeArrowheads="1"/>
          </p:cNvSpPr>
          <p:nvPr/>
        </p:nvSpPr>
        <p:spPr bwMode="auto">
          <a:xfrm>
            <a:off x="0" y="18764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en-US" altLang="bg-BG" sz="80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        </a:t>
            </a:r>
            <a:endParaRPr lang="en-US" altLang="bg-BG">
              <a:ea typeface="Times New Roman" pitchFamily="18" charset="0"/>
              <a:cs typeface="Tahoma" pitchFamily="34" charset="0"/>
            </a:endParaRPr>
          </a:p>
        </p:txBody>
      </p:sp>
      <p:pic>
        <p:nvPicPr>
          <p:cNvPr id="1027" name="Картина 5" descr="iso_9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86625" y="5786438"/>
            <a:ext cx="857250" cy="9842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Картина 12" descr="20140312135912_Logo_European_Commissio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43000" y="77521"/>
            <a:ext cx="1285875" cy="7858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6" name="Картина 15" descr="logo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643688" y="142875"/>
            <a:ext cx="1546225" cy="7143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4344" name="Rectangle 3"/>
          <p:cNvSpPr>
            <a:spLocks noChangeArrowheads="1"/>
          </p:cNvSpPr>
          <p:nvPr/>
        </p:nvSpPr>
        <p:spPr bwMode="auto">
          <a:xfrm>
            <a:off x="2714625" y="142875"/>
            <a:ext cx="3857625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Pilot project</a:t>
            </a:r>
            <a:r>
              <a:rPr lang="en-US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bg-BG" sz="9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„</a:t>
            </a:r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Support Measures for Small-Scale Fishing</a:t>
            </a:r>
            <a:r>
              <a:rPr lang="bg-BG" sz="9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”</a:t>
            </a:r>
            <a:endParaRPr lang="bg-BG" sz="900"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GRANT AGREEMENT FINANCED BY THE</a:t>
            </a:r>
            <a:r>
              <a:rPr lang="en-US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EUROPEAN UNION:</a:t>
            </a:r>
            <a:endParaRPr lang="bg-BG" sz="900"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MARE / 2014/04 - SI2.724176</a:t>
            </a:r>
            <a:endParaRPr lang="bg-BG" sz="900"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Total amount of the project: 177 767 EUR</a:t>
            </a:r>
            <a:endParaRPr lang="en-US" sz="900" b="1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n-US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Total amount of the EU contribution: 159 990 EU</a:t>
            </a:r>
            <a:r>
              <a:rPr lang="bg-BG" sz="600">
                <a:ea typeface="Calibri" pitchFamily="34" charset="0"/>
                <a:cs typeface="Times New Roman" pitchFamily="18" charset="0"/>
              </a:rPr>
              <a:t> </a:t>
            </a:r>
            <a:endParaRPr lang="bg-BG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4345" name="Rectangle 4"/>
          <p:cNvSpPr>
            <a:spLocks noChangeArrowheads="1"/>
          </p:cNvSpPr>
          <p:nvPr/>
        </p:nvSpPr>
        <p:spPr bwMode="auto">
          <a:xfrm>
            <a:off x="1785938" y="5857875"/>
            <a:ext cx="5214937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Пилотен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проект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„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Мерки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подпомагане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дребномащабния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риболов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“</a:t>
            </a:r>
            <a:endParaRPr lang="bg-BG" sz="900" dirty="0"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/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ДОГОВОР ЗА БЕЗВЪЗМЕЗДНА ФИНАНСОВА ПОМОЩ ОТ </a:t>
            </a:r>
            <a:r>
              <a:rPr lang="en-US" sz="900" b="1" dirty="0" smtClean="0">
                <a:latin typeface="Times New Roman" pitchFamily="18" charset="0"/>
                <a:cs typeface="Times New Roman" pitchFamily="18" charset="0"/>
              </a:rPr>
              <a:t>ЕВРОПЕЙСКИЯ 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СЪЮЗ: </a:t>
            </a:r>
          </a:p>
          <a:p>
            <a:pPr algn="ctr" eaLnBrk="0" hangingPunct="0"/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MARE/2014/04 - SI2.724176</a:t>
            </a:r>
            <a:r>
              <a:rPr lang="bg-BG" sz="9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4346" name="Content Placeholder 2"/>
          <p:cNvSpPr txBox="1">
            <a:spLocks/>
          </p:cNvSpPr>
          <p:nvPr/>
        </p:nvSpPr>
        <p:spPr bwMode="auto">
          <a:xfrm>
            <a:off x="376237" y="962553"/>
            <a:ext cx="8534400" cy="405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rIns="45720"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bg-BG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bg-BG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Консултативните съвети могат:</a:t>
            </a:r>
            <a:endParaRPr lang="bg-BG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bg-BG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да отправят до Комисията и до съответната </a:t>
            </a:r>
            <a:r>
              <a:rPr lang="bg-BG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ДЧ препоръки </a:t>
            </a:r>
            <a:r>
              <a:rPr lang="bg-BG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предложения по въпроси, свързани с управлението на рибарството и социално-икономическите и отнасящите се до опазването аспекти на рибарството и аквакултурите и по-специално препоръки за опростяване на правилата за управление на рибарството;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bg-BG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да уведомяват Комисията и </a:t>
            </a:r>
            <a:r>
              <a:rPr lang="bg-BG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ДЧ за </a:t>
            </a:r>
            <a:r>
              <a:rPr lang="bg-BG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проблеми, свързани с управлението и със социално-икономическите и отнасящите се до опазването аспекти на рибарството и когато е целесъобразно — на аквакултурите, в тяхната географска зона или област на компетентност, и да предлагат решения за преодоляване на тези проблеми;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bg-BG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да подпомагат, в тясно сътрудничество с научните среди, събирането, доставянето и анализа на данните, необходими за разработването на мерки за опазване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bg-BG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Когато даден въпрос е от общ интерес за два или повече консултативни съвета, те съгласуват своите позиции с цел приемането на съвместни препоръки по този въпрос.</a:t>
            </a:r>
          </a:p>
          <a:p>
            <a:endParaRPr lang="bg-BG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авоъгълен триъгълник 11"/>
          <p:cNvSpPr/>
          <p:nvPr/>
        </p:nvSpPr>
        <p:spPr>
          <a:xfrm>
            <a:off x="0" y="5000636"/>
            <a:ext cx="2928926" cy="1857364"/>
          </a:xfrm>
          <a:prstGeom prst="rtTriangle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bg-BG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Lucida Sans Unicode" pitchFamily="34" charset="0"/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0" y="1143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endParaRPr lang="en-US" altLang="bg-BG" sz="800">
              <a:solidFill>
                <a:srgbClr val="000000"/>
              </a:solidFill>
              <a:latin typeface="Tahoma" pitchFamily="34" charset="0"/>
              <a:ea typeface="Times New Roman" pitchFamily="18" charset="0"/>
              <a:cs typeface="Tahoma" pitchFamily="34" charset="0"/>
            </a:endParaRPr>
          </a:p>
          <a:p>
            <a:pPr algn="just" eaLnBrk="0" hangingPunct="0"/>
            <a:r>
              <a:rPr lang="en-US" altLang="bg-BG" sz="80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                                                                                                               </a:t>
            </a:r>
            <a:endParaRPr lang="en-US" altLang="bg-BG">
              <a:ea typeface="Times New Roman" pitchFamily="18" charset="0"/>
              <a:cs typeface="Tahoma" pitchFamily="34" charset="0"/>
            </a:endParaRPr>
          </a:p>
        </p:txBody>
      </p:sp>
      <p:sp>
        <p:nvSpPr>
          <p:cNvPr id="15364" name="Rectangle 8"/>
          <p:cNvSpPr>
            <a:spLocks noChangeArrowheads="1"/>
          </p:cNvSpPr>
          <p:nvPr/>
        </p:nvSpPr>
        <p:spPr bwMode="auto">
          <a:xfrm>
            <a:off x="0" y="18764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en-US" altLang="bg-BG" sz="80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        </a:t>
            </a:r>
            <a:endParaRPr lang="en-US" altLang="bg-BG">
              <a:ea typeface="Times New Roman" pitchFamily="18" charset="0"/>
              <a:cs typeface="Tahoma" pitchFamily="34" charset="0"/>
            </a:endParaRPr>
          </a:p>
        </p:txBody>
      </p:sp>
      <p:pic>
        <p:nvPicPr>
          <p:cNvPr id="1027" name="Картина 5" descr="iso_9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86625" y="5786438"/>
            <a:ext cx="857250" cy="9842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Картина 12" descr="20140312135912_Logo_European_Commissio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750" y="142875"/>
            <a:ext cx="1285875" cy="7858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6" name="Картина 15" descr="logo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643688" y="142875"/>
            <a:ext cx="1546225" cy="7143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5368" name="Rectangle 3"/>
          <p:cNvSpPr>
            <a:spLocks noChangeArrowheads="1"/>
          </p:cNvSpPr>
          <p:nvPr/>
        </p:nvSpPr>
        <p:spPr bwMode="auto">
          <a:xfrm>
            <a:off x="2714625" y="142875"/>
            <a:ext cx="3857625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Pilot project</a:t>
            </a:r>
            <a:r>
              <a:rPr lang="en-US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bg-BG" sz="9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„</a:t>
            </a:r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Support Measures for Small-Scale Fishing</a:t>
            </a:r>
            <a:r>
              <a:rPr lang="bg-BG" sz="9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”</a:t>
            </a:r>
            <a:endParaRPr lang="bg-BG" sz="900"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GRANT AGREEMENT FINANCED BY THE</a:t>
            </a:r>
            <a:r>
              <a:rPr lang="en-US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EUROPEAN UNION:</a:t>
            </a:r>
            <a:endParaRPr lang="bg-BG" sz="900"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MARE / 2014/04 - SI2.724176</a:t>
            </a:r>
            <a:endParaRPr lang="bg-BG" sz="900"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Total amount of the project: 177 767 EUR</a:t>
            </a:r>
            <a:endParaRPr lang="en-US" sz="900" b="1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n-US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Total amount of the EU contribution: 159 990 EU</a:t>
            </a:r>
            <a:r>
              <a:rPr lang="bg-BG" sz="600">
                <a:ea typeface="Calibri" pitchFamily="34" charset="0"/>
                <a:cs typeface="Times New Roman" pitchFamily="18" charset="0"/>
              </a:rPr>
              <a:t> </a:t>
            </a:r>
            <a:endParaRPr lang="bg-BG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5369" name="Rectangle 4"/>
          <p:cNvSpPr>
            <a:spLocks noChangeArrowheads="1"/>
          </p:cNvSpPr>
          <p:nvPr/>
        </p:nvSpPr>
        <p:spPr bwMode="auto">
          <a:xfrm>
            <a:off x="1785938" y="5857875"/>
            <a:ext cx="5214937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Пилотен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проект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„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Мерки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подпомагане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дребномащабния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риболов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“</a:t>
            </a:r>
            <a:endParaRPr lang="bg-BG" sz="900" dirty="0"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/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ДОГОВОР ЗА БЕЗВЪЗМЕЗДНА ФИНАНСОВА ПОМОЩ ОТ </a:t>
            </a:r>
            <a:r>
              <a:rPr lang="en-US" sz="900" b="1" dirty="0" smtClean="0">
                <a:latin typeface="Times New Roman" pitchFamily="18" charset="0"/>
                <a:cs typeface="Times New Roman" pitchFamily="18" charset="0"/>
              </a:rPr>
              <a:t>ЕВРОПЕЙСКИЯ 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СЪЮЗ: </a:t>
            </a:r>
          </a:p>
          <a:p>
            <a:pPr algn="ctr" eaLnBrk="0" hangingPunct="0"/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MARE/2014/04 - SI2.724176</a:t>
            </a:r>
            <a:r>
              <a:rPr lang="bg-BG" sz="9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143125" y="2000250"/>
          <a:ext cx="4976813" cy="742950"/>
        </p:xfrm>
        <a:graphic>
          <a:graphicData uri="http://schemas.openxmlformats.org/drawingml/2006/table">
            <a:tbl>
              <a:tblPr/>
              <a:tblGrid>
                <a:gridCol w="4976813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bg-BG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bg-BG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" name="Правоъгълен триъгълник 14"/>
          <p:cNvSpPr/>
          <p:nvPr/>
        </p:nvSpPr>
        <p:spPr>
          <a:xfrm>
            <a:off x="0" y="5000636"/>
            <a:ext cx="2928926" cy="1857364"/>
          </a:xfrm>
          <a:prstGeom prst="rtTriangle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bg-BG"/>
          </a:p>
        </p:txBody>
      </p:sp>
      <p:sp>
        <p:nvSpPr>
          <p:cNvPr id="17" name="Rectangle 16"/>
          <p:cNvSpPr/>
          <p:nvPr/>
        </p:nvSpPr>
        <p:spPr>
          <a:xfrm>
            <a:off x="428596" y="1500174"/>
            <a:ext cx="8501122" cy="376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bg-BG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Каква е тежестта на препоръките на Консултативните съвети</a:t>
            </a:r>
            <a:endParaRPr lang="bg-B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bg-B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рамките на два месеца Комисията и, когато е приложимо, заинтересованата държава-членка дават отговор на всяка препоръка, предложение или информация, получени от съответния консултативен съвет.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bg-B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Когато приетите окончателни мерки се различават от становищата, препоръките и предложенията на консултативните съвети, получени съгласно параграф 1, </a:t>
            </a:r>
            <a:r>
              <a:rPr lang="bg-BG" b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Комисията или съответната държава-членка предоставя подробно обяснение за причините за това различие</a:t>
            </a:r>
            <a:r>
              <a:rPr lang="bg-B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bg-BG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bg-BG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Lucida Sans Unicode" pitchFamily="34" charset="0"/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0" y="1143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endParaRPr lang="en-US" altLang="bg-BG" sz="800">
              <a:solidFill>
                <a:srgbClr val="000000"/>
              </a:solidFill>
              <a:latin typeface="Tahoma" pitchFamily="34" charset="0"/>
              <a:ea typeface="Times New Roman" pitchFamily="18" charset="0"/>
              <a:cs typeface="Tahoma" pitchFamily="34" charset="0"/>
            </a:endParaRPr>
          </a:p>
          <a:p>
            <a:pPr algn="just" eaLnBrk="0" hangingPunct="0"/>
            <a:r>
              <a:rPr lang="en-US" altLang="bg-BG" sz="80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                                                                                                               </a:t>
            </a:r>
            <a:endParaRPr lang="en-US" altLang="bg-BG">
              <a:ea typeface="Times New Roman" pitchFamily="18" charset="0"/>
              <a:cs typeface="Tahoma" pitchFamily="34" charset="0"/>
            </a:endParaRPr>
          </a:p>
        </p:txBody>
      </p:sp>
      <p:sp>
        <p:nvSpPr>
          <p:cNvPr id="15364" name="Rectangle 8"/>
          <p:cNvSpPr>
            <a:spLocks noChangeArrowheads="1"/>
          </p:cNvSpPr>
          <p:nvPr/>
        </p:nvSpPr>
        <p:spPr bwMode="auto">
          <a:xfrm>
            <a:off x="0" y="18764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en-US" altLang="bg-BG" sz="80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        </a:t>
            </a:r>
            <a:endParaRPr lang="en-US" altLang="bg-BG">
              <a:ea typeface="Times New Roman" pitchFamily="18" charset="0"/>
              <a:cs typeface="Tahoma" pitchFamily="34" charset="0"/>
            </a:endParaRPr>
          </a:p>
        </p:txBody>
      </p:sp>
      <p:pic>
        <p:nvPicPr>
          <p:cNvPr id="1027" name="Картина 5" descr="iso_9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86625" y="5786438"/>
            <a:ext cx="857250" cy="9842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Картина 12" descr="20140312135912_Logo_European_Commissio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750" y="142875"/>
            <a:ext cx="1285875" cy="7858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6" name="Картина 15" descr="logo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643688" y="142875"/>
            <a:ext cx="1546225" cy="7143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5368" name="Rectangle 3"/>
          <p:cNvSpPr>
            <a:spLocks noChangeArrowheads="1"/>
          </p:cNvSpPr>
          <p:nvPr/>
        </p:nvSpPr>
        <p:spPr bwMode="auto">
          <a:xfrm>
            <a:off x="2714625" y="142875"/>
            <a:ext cx="3857625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Pilot project</a:t>
            </a:r>
            <a:r>
              <a:rPr lang="en-US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bg-BG" sz="9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„</a:t>
            </a:r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Support Measures for Small-Scale Fishing</a:t>
            </a:r>
            <a:r>
              <a:rPr lang="bg-BG" sz="9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”</a:t>
            </a:r>
            <a:endParaRPr lang="bg-BG" sz="900"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GRANT AGREEMENT FINANCED BY THE</a:t>
            </a:r>
            <a:r>
              <a:rPr lang="en-US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EUROPEAN UNION:</a:t>
            </a:r>
            <a:endParaRPr lang="bg-BG" sz="900"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MARE / 2014/04 - SI2.724176</a:t>
            </a:r>
            <a:endParaRPr lang="bg-BG" sz="900"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Total amount of the project: 177 767 EUR</a:t>
            </a:r>
            <a:endParaRPr lang="en-US" sz="900" b="1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n-US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Total amount of the EU contribution: 159 990 EU</a:t>
            </a:r>
            <a:r>
              <a:rPr lang="bg-BG" sz="600">
                <a:ea typeface="Calibri" pitchFamily="34" charset="0"/>
                <a:cs typeface="Times New Roman" pitchFamily="18" charset="0"/>
              </a:rPr>
              <a:t> </a:t>
            </a:r>
            <a:endParaRPr lang="bg-BG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5369" name="Rectangle 4"/>
          <p:cNvSpPr>
            <a:spLocks noChangeArrowheads="1"/>
          </p:cNvSpPr>
          <p:nvPr/>
        </p:nvSpPr>
        <p:spPr bwMode="auto">
          <a:xfrm>
            <a:off x="1785938" y="5857875"/>
            <a:ext cx="5214937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900" b="1">
                <a:latin typeface="Times New Roman" pitchFamily="18" charset="0"/>
                <a:cs typeface="Times New Roman" pitchFamily="18" charset="0"/>
              </a:rPr>
              <a:t>Пилотен проект „Мерки за подпомагане на дребномащабния риболов“</a:t>
            </a:r>
            <a:endParaRPr lang="bg-BG" sz="900"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/>
            <a:r>
              <a:rPr lang="en-US" sz="900" b="1">
                <a:latin typeface="Times New Roman" pitchFamily="18" charset="0"/>
                <a:cs typeface="Times New Roman" pitchFamily="18" charset="0"/>
              </a:rPr>
              <a:t>ДОГОВОР ЗА БЕЗВЪЗМЕЗДНА ФИНАНСОВА ПОМОЩ ОТ ЕВРОПЕЙСКИЯT СЪЮЗ: </a:t>
            </a:r>
          </a:p>
          <a:p>
            <a:pPr algn="ctr" eaLnBrk="0" hangingPunct="0"/>
            <a:r>
              <a:rPr lang="en-US" sz="900" b="1">
                <a:latin typeface="Times New Roman" pitchFamily="18" charset="0"/>
                <a:cs typeface="Times New Roman" pitchFamily="18" charset="0"/>
              </a:rPr>
              <a:t>MARE/2014/04 - SI2.724176</a:t>
            </a:r>
            <a:r>
              <a:rPr lang="bg-BG" sz="90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1879329"/>
              </p:ext>
            </p:extLst>
          </p:nvPr>
        </p:nvGraphicFramePr>
        <p:xfrm>
          <a:off x="357158" y="1143001"/>
          <a:ext cx="8643998" cy="6393485"/>
        </p:xfrm>
        <a:graphic>
          <a:graphicData uri="http://schemas.openxmlformats.org/drawingml/2006/table">
            <a:tbl>
              <a:tblPr/>
              <a:tblGrid>
                <a:gridCol w="8643998"/>
              </a:tblGrid>
              <a:tr h="3366119">
                <a:tc>
                  <a:txBody>
                    <a:bodyPr/>
                    <a:lstStyle/>
                    <a:p>
                      <a:pPr algn="ctr"/>
                      <a:endParaRPr kumimoji="0" lang="bg-BG" sz="1800" b="1" i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bg-BG" sz="1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Кои </a:t>
                      </a:r>
                      <a:r>
                        <a:rPr kumimoji="0" lang="bg-BG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 Консултативните съвети?:</a:t>
                      </a:r>
                      <a:endParaRPr kumimoji="0" lang="en-US" sz="1600" b="1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just">
                        <a:lnSpc>
                          <a:spcPct val="100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kumimoji="0" lang="bg-BG" sz="16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Консултативен</a:t>
                      </a:r>
                      <a:r>
                        <a:rPr kumimoji="0" lang="bg-BG" sz="16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съвет за Черно море;  </a:t>
                      </a:r>
                    </a:p>
                    <a:p>
                      <a:pPr marL="285750" indent="-285750" algn="just">
                        <a:lnSpc>
                          <a:spcPct val="100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kumimoji="0" lang="bg-BG" sz="16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Консултативен съвет за Балтийско море;</a:t>
                      </a:r>
                    </a:p>
                    <a:p>
                      <a:pPr marL="285750" indent="-285750" algn="just">
                        <a:lnSpc>
                          <a:spcPct val="100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kumimoji="0" lang="bg-BG" sz="16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Консултативен съвет за флота на дълги разстояния;  </a:t>
                      </a:r>
                    </a:p>
                    <a:p>
                      <a:pPr marL="285750" indent="-285750" algn="just">
                        <a:lnSpc>
                          <a:spcPct val="100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kumimoji="0" lang="bg-BG" sz="16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Консултативен съвет за Средиземно море;</a:t>
                      </a:r>
                    </a:p>
                    <a:p>
                      <a:pPr marL="285750" indent="-285750" algn="just">
                        <a:lnSpc>
                          <a:spcPct val="100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kumimoji="0" lang="bg-BG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Консултативен съвет за Северно море; </a:t>
                      </a:r>
                    </a:p>
                    <a:p>
                      <a:pPr marL="285750" indent="-285750" algn="just">
                        <a:lnSpc>
                          <a:spcPct val="100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kumimoji="0" lang="bg-BG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Консултативен съвет за северозападните води;</a:t>
                      </a:r>
                    </a:p>
                    <a:p>
                      <a:pPr marL="285750" indent="-285750" algn="just">
                        <a:lnSpc>
                          <a:spcPct val="100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kumimoji="0" lang="bg-BG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Консултативен съвет за югозападните води; Консултативен съвет за пелагичните запаси.</a:t>
                      </a:r>
                      <a:endParaRPr kumimoji="0" lang="bg-BG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just">
                        <a:lnSpc>
                          <a:spcPct val="100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kumimoji="0" lang="bg-BG" sz="16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Консултативен съвет за аквакултурата</a:t>
                      </a:r>
                      <a:r>
                        <a:rPr lang="bg-BG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; Консултативен съвет за пазарите; </a:t>
                      </a:r>
                    </a:p>
                    <a:p>
                      <a:pPr marL="285750" lvl="0" indent="-285750">
                        <a:lnSpc>
                          <a:spcPct val="100000"/>
                        </a:lnSpc>
                        <a:spcAft>
                          <a:spcPts val="1000"/>
                        </a:spcAft>
                        <a:buSzPts val="1000"/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bg-BG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Консултативен съвет за най-отдалечените региони</a:t>
                      </a: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bg-BG" sz="16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bg-BG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40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 Unicode" pitchFamily="34" charset="0"/>
                          <a:cs typeface="Arial" charset="0"/>
                        </a:rPr>
                        <a:t>  </a:t>
                      </a:r>
                      <a:endParaRPr kumimoji="0" lang="bg-BG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624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bg-BG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" name="Правоъгълен триъгълник 14"/>
          <p:cNvSpPr/>
          <p:nvPr/>
        </p:nvSpPr>
        <p:spPr>
          <a:xfrm>
            <a:off x="0" y="5000636"/>
            <a:ext cx="2928926" cy="1857364"/>
          </a:xfrm>
          <a:prstGeom prst="rtTriangle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bg-BG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Lucida Sans Unicode" pitchFamily="34" charset="0"/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0" y="1143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endParaRPr lang="en-US" altLang="bg-BG" sz="800">
              <a:solidFill>
                <a:srgbClr val="000000"/>
              </a:solidFill>
              <a:latin typeface="Tahoma" pitchFamily="34" charset="0"/>
              <a:ea typeface="Times New Roman" pitchFamily="18" charset="0"/>
              <a:cs typeface="Tahoma" pitchFamily="34" charset="0"/>
            </a:endParaRPr>
          </a:p>
          <a:p>
            <a:pPr algn="just" eaLnBrk="0" hangingPunct="0"/>
            <a:r>
              <a:rPr lang="en-US" altLang="bg-BG" sz="80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                                                                                                               </a:t>
            </a:r>
            <a:endParaRPr lang="en-US" altLang="bg-BG">
              <a:ea typeface="Times New Roman" pitchFamily="18" charset="0"/>
              <a:cs typeface="Tahoma" pitchFamily="34" charset="0"/>
            </a:endParaRPr>
          </a:p>
        </p:txBody>
      </p:sp>
      <p:sp>
        <p:nvSpPr>
          <p:cNvPr id="15364" name="Rectangle 8"/>
          <p:cNvSpPr>
            <a:spLocks noChangeArrowheads="1"/>
          </p:cNvSpPr>
          <p:nvPr/>
        </p:nvSpPr>
        <p:spPr bwMode="auto">
          <a:xfrm>
            <a:off x="0" y="18764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en-US" altLang="bg-BG" sz="80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        </a:t>
            </a:r>
            <a:endParaRPr lang="en-US" altLang="bg-BG">
              <a:ea typeface="Times New Roman" pitchFamily="18" charset="0"/>
              <a:cs typeface="Tahoma" pitchFamily="34" charset="0"/>
            </a:endParaRPr>
          </a:p>
        </p:txBody>
      </p:sp>
      <p:pic>
        <p:nvPicPr>
          <p:cNvPr id="1027" name="Картина 5" descr="iso_9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86625" y="5786438"/>
            <a:ext cx="857250" cy="9842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Картина 12" descr="20140312135912_Logo_European_Commissio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750" y="142875"/>
            <a:ext cx="1285875" cy="7858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6" name="Картина 15" descr="logo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643688" y="142875"/>
            <a:ext cx="1546225" cy="7143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5368" name="Rectangle 3"/>
          <p:cNvSpPr>
            <a:spLocks noChangeArrowheads="1"/>
          </p:cNvSpPr>
          <p:nvPr/>
        </p:nvSpPr>
        <p:spPr bwMode="auto">
          <a:xfrm>
            <a:off x="2714625" y="142875"/>
            <a:ext cx="3857625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Pilot project</a:t>
            </a:r>
            <a:r>
              <a:rPr lang="en-US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bg-BG" sz="9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„</a:t>
            </a:r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Support Measures for Small-Scale Fishing</a:t>
            </a:r>
            <a:r>
              <a:rPr lang="bg-BG" sz="9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”</a:t>
            </a:r>
            <a:endParaRPr lang="bg-BG" sz="900"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GRANT AGREEMENT FINANCED BY THE</a:t>
            </a:r>
            <a:r>
              <a:rPr lang="en-US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EUROPEAN UNION:</a:t>
            </a:r>
            <a:endParaRPr lang="bg-BG" sz="900"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MARE / 2014/04 - SI2.724176</a:t>
            </a:r>
            <a:endParaRPr lang="bg-BG" sz="900"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Total amount of the project: 177 767 EUR</a:t>
            </a:r>
            <a:endParaRPr lang="en-US" sz="900" b="1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n-US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Total amount of the EU contribution: 159 990 EU</a:t>
            </a:r>
            <a:r>
              <a:rPr lang="bg-BG" sz="600">
                <a:ea typeface="Calibri" pitchFamily="34" charset="0"/>
                <a:cs typeface="Times New Roman" pitchFamily="18" charset="0"/>
              </a:rPr>
              <a:t> </a:t>
            </a:r>
            <a:endParaRPr lang="bg-BG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5369" name="Rectangle 4"/>
          <p:cNvSpPr>
            <a:spLocks noChangeArrowheads="1"/>
          </p:cNvSpPr>
          <p:nvPr/>
        </p:nvSpPr>
        <p:spPr bwMode="auto">
          <a:xfrm>
            <a:off x="1785938" y="5857875"/>
            <a:ext cx="5214937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Пилотен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проект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„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Мерки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подпомагане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дребномащабния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риболов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“</a:t>
            </a:r>
            <a:endParaRPr lang="bg-BG" sz="900" dirty="0"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/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ДОГОВОР ЗА БЕЗВЪЗМЕЗДНА ФИНАНСОВА ПОМОЩ ОТ </a:t>
            </a:r>
            <a:r>
              <a:rPr lang="en-US" sz="900" b="1" dirty="0" smtClean="0">
                <a:latin typeface="Times New Roman" pitchFamily="18" charset="0"/>
                <a:cs typeface="Times New Roman" pitchFamily="18" charset="0"/>
              </a:rPr>
              <a:t>ЕВРОПЕЙСКИЯ 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СЪЮЗ: </a:t>
            </a:r>
          </a:p>
          <a:p>
            <a:pPr algn="ctr" eaLnBrk="0" hangingPunct="0"/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MARE/2014/04 - SI2.724176</a:t>
            </a:r>
            <a:r>
              <a:rPr lang="bg-BG" sz="9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143125" y="2000250"/>
          <a:ext cx="4976813" cy="742950"/>
        </p:xfrm>
        <a:graphic>
          <a:graphicData uri="http://schemas.openxmlformats.org/drawingml/2006/table">
            <a:tbl>
              <a:tblPr/>
              <a:tblGrid>
                <a:gridCol w="4976813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bg-BG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bg-BG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" name="Правоъгълен триъгълник 14"/>
          <p:cNvSpPr/>
          <p:nvPr/>
        </p:nvSpPr>
        <p:spPr>
          <a:xfrm>
            <a:off x="0" y="5000636"/>
            <a:ext cx="2928926" cy="1857364"/>
          </a:xfrm>
          <a:prstGeom prst="rtTriangle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bg-BG"/>
          </a:p>
        </p:txBody>
      </p:sp>
      <p:sp>
        <p:nvSpPr>
          <p:cNvPr id="17" name="Rectangle 16"/>
          <p:cNvSpPr/>
          <p:nvPr/>
        </p:nvSpPr>
        <p:spPr>
          <a:xfrm>
            <a:off x="380970" y="1043991"/>
            <a:ext cx="8501122" cy="44185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lnSpc>
                <a:spcPct val="115000"/>
              </a:lnSpc>
              <a:spcAft>
                <a:spcPts val="1000"/>
              </a:spcAft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bg-BG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Каква е ролята на организациите на дребномащабния риболов (ОДР) в Консултативните </a:t>
            </a:r>
            <a:r>
              <a:rPr lang="bg-BG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съвети</a:t>
            </a:r>
            <a:r>
              <a:rPr lang="en-US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r>
              <a:rPr lang="bg-BG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bg-BG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bg-BG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ЕС припознава ОДР като такива с важна социална, икономическа, екологична и културна роля в много крайбрежни общности в целия Европейски съюз. 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bg-BG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Регламент 1380/2013 предвижда важни мерки за осигуряване на участието на ОДР в КС, като </a:t>
            </a:r>
            <a:r>
              <a:rPr lang="bg-BG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признава за необходимо да се осигури тяхното ефективно участие в работата на консултативните съвети, включително чрез вноски за покриване на разходите и загубите на доход, до които може да доведе това участие</a:t>
            </a:r>
            <a:r>
              <a:rPr lang="bg-BG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bg-BG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Съгласно Регламент 2015/242 Общото събрание и изпълнителният комитет на КС осигуряват балансирано и широко представителство на всички заинтересовани страни, с акцент върху </a:t>
            </a:r>
            <a:r>
              <a:rPr lang="bg-BG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флотовете за дребномащабен риболов</a:t>
            </a:r>
            <a:r>
              <a:rPr lang="bg-BG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когато е целесъобразно. Броят на представителите на флотовете за дребномащабен риболов следва да отразява дела на флотовете за дребномащабен риболов в сектора на рибарството на заинтересованите държави членки.</a:t>
            </a:r>
            <a:endParaRPr lang="bg-BG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Lucida Sans Unicode" pitchFamily="34" charset="0"/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0" y="1143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endParaRPr lang="en-US" altLang="bg-BG" sz="800">
              <a:solidFill>
                <a:srgbClr val="000000"/>
              </a:solidFill>
              <a:latin typeface="Tahoma" pitchFamily="34" charset="0"/>
              <a:ea typeface="Times New Roman" pitchFamily="18" charset="0"/>
              <a:cs typeface="Tahoma" pitchFamily="34" charset="0"/>
            </a:endParaRPr>
          </a:p>
          <a:p>
            <a:pPr algn="just" eaLnBrk="0" hangingPunct="0"/>
            <a:r>
              <a:rPr lang="en-US" altLang="bg-BG" sz="80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                                                                                                               </a:t>
            </a:r>
            <a:endParaRPr lang="en-US" altLang="bg-BG">
              <a:ea typeface="Times New Roman" pitchFamily="18" charset="0"/>
              <a:cs typeface="Tahoma" pitchFamily="34" charset="0"/>
            </a:endParaRPr>
          </a:p>
        </p:txBody>
      </p:sp>
      <p:sp>
        <p:nvSpPr>
          <p:cNvPr id="15364" name="Rectangle 8"/>
          <p:cNvSpPr>
            <a:spLocks noChangeArrowheads="1"/>
          </p:cNvSpPr>
          <p:nvPr/>
        </p:nvSpPr>
        <p:spPr bwMode="auto">
          <a:xfrm>
            <a:off x="0" y="18764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en-US" altLang="bg-BG" sz="80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        </a:t>
            </a:r>
            <a:endParaRPr lang="en-US" altLang="bg-BG">
              <a:ea typeface="Times New Roman" pitchFamily="18" charset="0"/>
              <a:cs typeface="Tahoma" pitchFamily="34" charset="0"/>
            </a:endParaRPr>
          </a:p>
        </p:txBody>
      </p:sp>
      <p:pic>
        <p:nvPicPr>
          <p:cNvPr id="1027" name="Картина 5" descr="iso_9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86625" y="5786438"/>
            <a:ext cx="857250" cy="9842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Картина 12" descr="20140312135912_Logo_European_Commissio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57312" y="96705"/>
            <a:ext cx="1285875" cy="7858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6" name="Картина 15" descr="logo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643688" y="142875"/>
            <a:ext cx="1546225" cy="7143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5368" name="Rectangle 3"/>
          <p:cNvSpPr>
            <a:spLocks noChangeArrowheads="1"/>
          </p:cNvSpPr>
          <p:nvPr/>
        </p:nvSpPr>
        <p:spPr bwMode="auto">
          <a:xfrm>
            <a:off x="2714625" y="142875"/>
            <a:ext cx="3857625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Pilot project</a:t>
            </a:r>
            <a:r>
              <a:rPr lang="en-US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bg-BG" sz="9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„</a:t>
            </a:r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Support Measures for Small-Scale Fishing</a:t>
            </a:r>
            <a:r>
              <a:rPr lang="bg-BG" sz="9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”</a:t>
            </a:r>
            <a:endParaRPr lang="bg-BG" sz="900"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GRANT AGREEMENT FINANCED BY THE</a:t>
            </a:r>
            <a:r>
              <a:rPr lang="en-US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EUROPEAN UNION:</a:t>
            </a:r>
            <a:endParaRPr lang="bg-BG" sz="900"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MARE / 2014/04 - SI2.724176</a:t>
            </a:r>
            <a:endParaRPr lang="bg-BG" sz="900"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Total amount of the project: 177 767 EUR</a:t>
            </a:r>
            <a:endParaRPr lang="en-US" sz="900" b="1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n-US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Total amount of the EU contribution: 159 990 EU</a:t>
            </a:r>
            <a:r>
              <a:rPr lang="bg-BG" sz="600">
                <a:ea typeface="Calibri" pitchFamily="34" charset="0"/>
                <a:cs typeface="Times New Roman" pitchFamily="18" charset="0"/>
              </a:rPr>
              <a:t> </a:t>
            </a:r>
            <a:endParaRPr lang="bg-BG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5369" name="Rectangle 4"/>
          <p:cNvSpPr>
            <a:spLocks noChangeArrowheads="1"/>
          </p:cNvSpPr>
          <p:nvPr/>
        </p:nvSpPr>
        <p:spPr bwMode="auto">
          <a:xfrm>
            <a:off x="1785938" y="5857875"/>
            <a:ext cx="5214937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Пилотен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проект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„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Мерки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подпомагане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дребномащабния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риболов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“</a:t>
            </a:r>
            <a:endParaRPr lang="bg-BG" sz="900" dirty="0"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/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ДОГОВОР ЗА БЕЗВЪЗМЕЗДНА ФИНАНСОВА ПОМОЩ ОТ </a:t>
            </a:r>
            <a:r>
              <a:rPr lang="en-US" sz="900" b="1" dirty="0" smtClean="0">
                <a:latin typeface="Times New Roman" pitchFamily="18" charset="0"/>
                <a:cs typeface="Times New Roman" pitchFamily="18" charset="0"/>
              </a:rPr>
              <a:t>ЕВРОПЕЙСКИЯ</a:t>
            </a:r>
            <a:r>
              <a:rPr lang="bg-BG" sz="9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smtClean="0">
                <a:latin typeface="Times New Roman" pitchFamily="18" charset="0"/>
                <a:cs typeface="Times New Roman" pitchFamily="18" charset="0"/>
              </a:rPr>
              <a:t>СЪЮЗ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ctr" eaLnBrk="0" hangingPunct="0"/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MARE/2014/04 - SI2.724176</a:t>
            </a:r>
            <a:r>
              <a:rPr lang="bg-BG" sz="9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143125" y="2000250"/>
          <a:ext cx="4976813" cy="742950"/>
        </p:xfrm>
        <a:graphic>
          <a:graphicData uri="http://schemas.openxmlformats.org/drawingml/2006/table">
            <a:tbl>
              <a:tblPr/>
              <a:tblGrid>
                <a:gridCol w="4976813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bg-BG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bg-BG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" name="Правоъгълен триъгълник 14"/>
          <p:cNvSpPr/>
          <p:nvPr/>
        </p:nvSpPr>
        <p:spPr>
          <a:xfrm>
            <a:off x="0" y="5000636"/>
            <a:ext cx="2928926" cy="1857364"/>
          </a:xfrm>
          <a:prstGeom prst="rtTriangle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bg-BG"/>
          </a:p>
        </p:txBody>
      </p:sp>
      <p:sp>
        <p:nvSpPr>
          <p:cNvPr id="17" name="Rectangle 16"/>
          <p:cNvSpPr/>
          <p:nvPr/>
        </p:nvSpPr>
        <p:spPr>
          <a:xfrm>
            <a:off x="392876" y="771526"/>
            <a:ext cx="8501122" cy="45225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bg-BG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 може да се членува в Консултативния съвет за Черно </a:t>
            </a:r>
            <a:r>
              <a:rPr lang="bg-BG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море /КСЧМ/?</a:t>
            </a:r>
            <a:endParaRPr lang="bg-BG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bg-BG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Всяка една от изброените организации на дребномащабния риболов в България или Румъния е допустим кандидат за членство в Консултативния съвет за Черно море. 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bg-BG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Участието в КСЧМ се реализира съгласно Закона за юридическите лица с нестопанска цел на Република България и Устава на КСЧМ.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bg-BG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Приемането на нов член в КСЧМ става по писмена молба на кандидата, отправена до Управителния съвет, който я разглежда в едномесечен срок.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bg-BG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Молбата трябва да съдържа: данни за кандидата - наименование на кандидата, седалище и адрес на управление, удостоверение за актуална съдебна регистрация, както и декларация, че приема да бъде член на Сдружението при условията на настоящия Устав. 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bg-BG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Към молбата се прилага и документ за платена встъпителна вноска.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bg-BG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Приемането на нов член става с решение на Управителен съвет.</a:t>
            </a:r>
            <a:endParaRPr lang="bg-BG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Lucida Sans Unicode" pitchFamily="34" charset="0"/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0" y="1143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endParaRPr lang="en-US" altLang="bg-BG" sz="800">
              <a:solidFill>
                <a:srgbClr val="000000"/>
              </a:solidFill>
              <a:latin typeface="Tahoma" pitchFamily="34" charset="0"/>
              <a:ea typeface="Times New Roman" pitchFamily="18" charset="0"/>
              <a:cs typeface="Tahoma" pitchFamily="34" charset="0"/>
            </a:endParaRPr>
          </a:p>
          <a:p>
            <a:pPr algn="just" eaLnBrk="0" hangingPunct="0"/>
            <a:r>
              <a:rPr lang="en-US" altLang="bg-BG" sz="80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                                                                                                               </a:t>
            </a:r>
            <a:endParaRPr lang="en-US" altLang="bg-BG">
              <a:ea typeface="Times New Roman" pitchFamily="18" charset="0"/>
              <a:cs typeface="Tahoma" pitchFamily="34" charset="0"/>
            </a:endParaRPr>
          </a:p>
        </p:txBody>
      </p:sp>
      <p:sp>
        <p:nvSpPr>
          <p:cNvPr id="15364" name="Rectangle 8"/>
          <p:cNvSpPr>
            <a:spLocks noChangeArrowheads="1"/>
          </p:cNvSpPr>
          <p:nvPr/>
        </p:nvSpPr>
        <p:spPr bwMode="auto">
          <a:xfrm>
            <a:off x="0" y="18764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en-US" altLang="bg-BG" sz="80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        </a:t>
            </a:r>
            <a:endParaRPr lang="en-US" altLang="bg-BG">
              <a:ea typeface="Times New Roman" pitchFamily="18" charset="0"/>
              <a:cs typeface="Tahoma" pitchFamily="34" charset="0"/>
            </a:endParaRPr>
          </a:p>
        </p:txBody>
      </p:sp>
      <p:pic>
        <p:nvPicPr>
          <p:cNvPr id="1027" name="Картина 5" descr="iso_9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86625" y="5786438"/>
            <a:ext cx="857250" cy="9842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Картина 12" descr="20140312135912_Logo_European_Commissio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750" y="142875"/>
            <a:ext cx="1285875" cy="7858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6" name="Картина 15" descr="logo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643688" y="142875"/>
            <a:ext cx="1546225" cy="7143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5368" name="Rectangle 3"/>
          <p:cNvSpPr>
            <a:spLocks noChangeArrowheads="1"/>
          </p:cNvSpPr>
          <p:nvPr/>
        </p:nvSpPr>
        <p:spPr bwMode="auto">
          <a:xfrm>
            <a:off x="2714625" y="142875"/>
            <a:ext cx="3857625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Pilot project</a:t>
            </a:r>
            <a:r>
              <a:rPr lang="en-US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bg-BG" sz="9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„</a:t>
            </a:r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Support Measures for Small-Scale Fishing</a:t>
            </a:r>
            <a:r>
              <a:rPr lang="bg-BG" sz="9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”</a:t>
            </a:r>
            <a:endParaRPr lang="bg-BG" sz="900"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GRANT AGREEMENT FINANCED BY THE</a:t>
            </a:r>
            <a:r>
              <a:rPr lang="en-US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EUROPEAN UNION:</a:t>
            </a:r>
            <a:endParaRPr lang="bg-BG" sz="900"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MARE / 2014/04 - SI2.724176</a:t>
            </a:r>
            <a:endParaRPr lang="bg-BG" sz="900"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Total amount of the project: 177 767 EUR</a:t>
            </a:r>
            <a:endParaRPr lang="en-US" sz="900" b="1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n-US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Total amount of the EU contribution: 159 990 EU</a:t>
            </a:r>
            <a:r>
              <a:rPr lang="bg-BG" sz="600">
                <a:ea typeface="Calibri" pitchFamily="34" charset="0"/>
                <a:cs typeface="Times New Roman" pitchFamily="18" charset="0"/>
              </a:rPr>
              <a:t> </a:t>
            </a:r>
            <a:endParaRPr lang="bg-BG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5369" name="Rectangle 4"/>
          <p:cNvSpPr>
            <a:spLocks noChangeArrowheads="1"/>
          </p:cNvSpPr>
          <p:nvPr/>
        </p:nvSpPr>
        <p:spPr bwMode="auto">
          <a:xfrm>
            <a:off x="1785938" y="5857875"/>
            <a:ext cx="5214937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Пилотен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проект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„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Мерки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подпомагане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дребномащабния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риболов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“</a:t>
            </a:r>
            <a:endParaRPr lang="bg-BG" sz="900" dirty="0"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/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ДОГОВОР ЗА БЕЗВЪЗМЕЗДНА ФИНАНСОВА ПОМОЩ ОТ </a:t>
            </a:r>
            <a:r>
              <a:rPr lang="en-US" sz="900" b="1" dirty="0" smtClean="0">
                <a:latin typeface="Times New Roman" pitchFamily="18" charset="0"/>
                <a:cs typeface="Times New Roman" pitchFamily="18" charset="0"/>
              </a:rPr>
              <a:t>ЕВРОПЕЙСКИЯ 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СЪЮЗ: </a:t>
            </a:r>
          </a:p>
          <a:p>
            <a:pPr algn="ctr" eaLnBrk="0" hangingPunct="0"/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MARE/2014/04 - SI2.724176</a:t>
            </a:r>
            <a:r>
              <a:rPr lang="bg-BG" sz="9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143125" y="2000250"/>
          <a:ext cx="4976813" cy="742950"/>
        </p:xfrm>
        <a:graphic>
          <a:graphicData uri="http://schemas.openxmlformats.org/drawingml/2006/table">
            <a:tbl>
              <a:tblPr/>
              <a:tblGrid>
                <a:gridCol w="4976813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bg-BG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bg-BG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" name="Правоъгълен триъгълник 14"/>
          <p:cNvSpPr/>
          <p:nvPr/>
        </p:nvSpPr>
        <p:spPr>
          <a:xfrm>
            <a:off x="0" y="5000636"/>
            <a:ext cx="2928926" cy="1857364"/>
          </a:xfrm>
          <a:prstGeom prst="rtTriangle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bg-BG"/>
          </a:p>
        </p:txBody>
      </p:sp>
      <p:sp>
        <p:nvSpPr>
          <p:cNvPr id="17" name="Rectangle 16"/>
          <p:cNvSpPr/>
          <p:nvPr/>
        </p:nvSpPr>
        <p:spPr>
          <a:xfrm>
            <a:off x="392876" y="1260966"/>
            <a:ext cx="8501122" cy="3874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just">
              <a:lnSpc>
                <a:spcPct val="115000"/>
              </a:lnSpc>
              <a:spcAft>
                <a:spcPts val="1000"/>
              </a:spcAft>
            </a:pPr>
            <a:r>
              <a:rPr lang="bg-BG" sz="1600" b="1" dirty="0">
                <a:latin typeface="Times New Roman" panose="02020603050405020304" pitchFamily="18" charset="0"/>
                <a:cs typeface="Times New Roman" pitchFamily="18" charset="0"/>
              </a:rPr>
              <a:t>	</a:t>
            </a:r>
            <a:r>
              <a:rPr lang="bg-BG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Всеки член на КСЧМ има право:</a:t>
            </a:r>
            <a:endParaRPr lang="bg-BG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bg-BG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 присъства на Общото събрание с право на глас; да участва като избирател и избираем кандидат с равни възможности при избора на управителни органи чрез свободно и тайно гласуване; да получава информация относно дейностите, управлението и икономическата ситуация в КСЧМ; да представя гледните си точки по въпроси, касаещи Управителния съвет/ Изпълнителния комитет да оспорват решения, които считат за противоречащи на законите и на Процедурния правилник.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bg-BG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 осъществява контрол върху работата на сдружението (КСЧМ) и органите му на </a:t>
            </a:r>
            <a:r>
              <a:rPr lang="bg-BG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управление;</a:t>
            </a:r>
            <a:r>
              <a:rPr lang="en-US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bg-BG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 </a:t>
            </a:r>
            <a:r>
              <a:rPr lang="bg-BG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 ползува от имуществото на сдружението и от резултатите от дейността му;</a:t>
            </a:r>
            <a:br>
              <a:rPr lang="bg-BG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bg-BG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 внася в Управителния съвет предложения и препоръки, касаещи дейността на Сдружението.</a:t>
            </a:r>
            <a:endParaRPr lang="bg-BG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Lucida Sans Unicode" pitchFamily="34" charset="0"/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0" y="1143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endParaRPr lang="en-US" altLang="bg-BG" sz="800">
              <a:solidFill>
                <a:srgbClr val="000000"/>
              </a:solidFill>
              <a:latin typeface="Tahoma" pitchFamily="34" charset="0"/>
              <a:ea typeface="Times New Roman" pitchFamily="18" charset="0"/>
              <a:cs typeface="Tahoma" pitchFamily="34" charset="0"/>
            </a:endParaRPr>
          </a:p>
          <a:p>
            <a:pPr algn="just" eaLnBrk="0" hangingPunct="0"/>
            <a:r>
              <a:rPr lang="en-US" altLang="bg-BG" sz="80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                                                                                                               </a:t>
            </a:r>
            <a:endParaRPr lang="en-US" altLang="bg-BG">
              <a:ea typeface="Times New Roman" pitchFamily="18" charset="0"/>
              <a:cs typeface="Tahoma" pitchFamily="34" charset="0"/>
            </a:endParaRPr>
          </a:p>
        </p:txBody>
      </p:sp>
      <p:sp>
        <p:nvSpPr>
          <p:cNvPr id="15364" name="Rectangle 8"/>
          <p:cNvSpPr>
            <a:spLocks noChangeArrowheads="1"/>
          </p:cNvSpPr>
          <p:nvPr/>
        </p:nvSpPr>
        <p:spPr bwMode="auto">
          <a:xfrm>
            <a:off x="0" y="18764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en-US" altLang="bg-BG" sz="80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        </a:t>
            </a:r>
            <a:endParaRPr lang="en-US" altLang="bg-BG">
              <a:ea typeface="Times New Roman" pitchFamily="18" charset="0"/>
              <a:cs typeface="Tahoma" pitchFamily="34" charset="0"/>
            </a:endParaRPr>
          </a:p>
        </p:txBody>
      </p:sp>
      <p:pic>
        <p:nvPicPr>
          <p:cNvPr id="1027" name="Картина 5" descr="iso_9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86625" y="5786438"/>
            <a:ext cx="857250" cy="9842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Картина 12" descr="20140312135912_Logo_European_Commissio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750" y="142875"/>
            <a:ext cx="1285875" cy="7858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6" name="Картина 15" descr="logo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643688" y="142875"/>
            <a:ext cx="1546225" cy="7143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5368" name="Rectangle 3"/>
          <p:cNvSpPr>
            <a:spLocks noChangeArrowheads="1"/>
          </p:cNvSpPr>
          <p:nvPr/>
        </p:nvSpPr>
        <p:spPr bwMode="auto">
          <a:xfrm>
            <a:off x="2714625" y="142875"/>
            <a:ext cx="3857625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Pilot project</a:t>
            </a:r>
            <a:r>
              <a:rPr lang="en-US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bg-BG" sz="9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„</a:t>
            </a:r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Support Measures for Small-Scale Fishing</a:t>
            </a:r>
            <a:r>
              <a:rPr lang="bg-BG" sz="9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”</a:t>
            </a:r>
            <a:endParaRPr lang="bg-BG" sz="900"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GRANT AGREEMENT FINANCED BY THE</a:t>
            </a:r>
            <a:r>
              <a:rPr lang="en-US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EUROPEAN UNION:</a:t>
            </a:r>
            <a:endParaRPr lang="bg-BG" sz="900"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MARE / 2014/04 - SI2.724176</a:t>
            </a:r>
            <a:endParaRPr lang="bg-BG" sz="900"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Total amount of the project: 177 767 EUR</a:t>
            </a:r>
            <a:endParaRPr lang="en-US" sz="900" b="1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n-US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Total amount of the EU contribution: 159 990 EU</a:t>
            </a:r>
            <a:r>
              <a:rPr lang="bg-BG" sz="600">
                <a:ea typeface="Calibri" pitchFamily="34" charset="0"/>
                <a:cs typeface="Times New Roman" pitchFamily="18" charset="0"/>
              </a:rPr>
              <a:t> </a:t>
            </a:r>
            <a:endParaRPr lang="bg-BG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5369" name="Rectangle 4"/>
          <p:cNvSpPr>
            <a:spLocks noChangeArrowheads="1"/>
          </p:cNvSpPr>
          <p:nvPr/>
        </p:nvSpPr>
        <p:spPr bwMode="auto">
          <a:xfrm>
            <a:off x="1785938" y="5857875"/>
            <a:ext cx="5214937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Пилотен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проект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„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Мерки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подпомагане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дребномащабния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риболов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“</a:t>
            </a:r>
            <a:endParaRPr lang="bg-BG" sz="900" dirty="0"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/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ДОГОВОР ЗА БЕЗВЪЗМЕЗДНА ФИНАНСОВА ПОМОЩ ОТ </a:t>
            </a:r>
            <a:r>
              <a:rPr lang="en-US" sz="900" b="1" dirty="0" smtClean="0">
                <a:latin typeface="Times New Roman" pitchFamily="18" charset="0"/>
                <a:cs typeface="Times New Roman" pitchFamily="18" charset="0"/>
              </a:rPr>
              <a:t>ЕВРОПЕЙСКИЯTСЪЮЗ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ctr" eaLnBrk="0" hangingPunct="0"/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MARE/2014/04 - SI2.724176</a:t>
            </a:r>
            <a:r>
              <a:rPr lang="bg-BG" sz="9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143125" y="2000250"/>
          <a:ext cx="4976813" cy="742950"/>
        </p:xfrm>
        <a:graphic>
          <a:graphicData uri="http://schemas.openxmlformats.org/drawingml/2006/table">
            <a:tbl>
              <a:tblPr/>
              <a:tblGrid>
                <a:gridCol w="4976813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bg-BG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bg-BG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" name="Правоъгълен триъгълник 14"/>
          <p:cNvSpPr/>
          <p:nvPr/>
        </p:nvSpPr>
        <p:spPr>
          <a:xfrm>
            <a:off x="0" y="5000636"/>
            <a:ext cx="2928926" cy="1857364"/>
          </a:xfrm>
          <a:prstGeom prst="rtTriangle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bg-BG"/>
          </a:p>
        </p:txBody>
      </p:sp>
      <p:sp>
        <p:nvSpPr>
          <p:cNvPr id="17" name="Rectangle 16"/>
          <p:cNvSpPr/>
          <p:nvPr/>
        </p:nvSpPr>
        <p:spPr>
          <a:xfrm>
            <a:off x="428596" y="1500174"/>
            <a:ext cx="8501122" cy="3232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bg-BG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Всеки член на </a:t>
            </a:r>
            <a:r>
              <a:rPr lang="bg-BG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КСЧМ е </a:t>
            </a:r>
            <a:r>
              <a:rPr lang="bg-BG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длъжен:</a:t>
            </a:r>
            <a:endParaRPr lang="bg-B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bg-BG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 споделя целите на КСЧМ  и да съдейства за постигането им; да спазва Процедурния правилник и валидно приетите решения, да заплаща, навреме и по правилния начин, редовните такси или вноски, които могат да бъдат одобрени от управляващите органи.</a:t>
            </a:r>
            <a:br>
              <a:rPr lang="bg-BG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bg-BG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 изпълнява разпоредбите на Устава, решенията на Общото събрание и на Управителния съвет;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bg-BG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 съдействува и работи активно за организационното и финансово укрепване на сдружението, за увеличаване на имуществото му и издигане на неговия </a:t>
            </a:r>
            <a:r>
              <a:rPr lang="bg-BG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обществен</a:t>
            </a:r>
            <a:r>
              <a:rPr lang="en-US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авторитет</a:t>
            </a:r>
            <a:r>
              <a:rPr lang="bg-BG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bg-B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bg-B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bg-B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  </a:t>
            </a:r>
            <a:endParaRPr lang="bg-BG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Lucida Sans Unicode" pitchFamily="34" charset="0"/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0" y="1143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endParaRPr lang="en-US" altLang="bg-BG" sz="800">
              <a:solidFill>
                <a:srgbClr val="000000"/>
              </a:solidFill>
              <a:latin typeface="Tahoma" pitchFamily="34" charset="0"/>
              <a:ea typeface="Times New Roman" pitchFamily="18" charset="0"/>
              <a:cs typeface="Tahoma" pitchFamily="34" charset="0"/>
            </a:endParaRPr>
          </a:p>
          <a:p>
            <a:pPr algn="just" eaLnBrk="0" hangingPunct="0"/>
            <a:r>
              <a:rPr lang="en-US" altLang="bg-BG" sz="80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                                                                                                               </a:t>
            </a:r>
            <a:endParaRPr lang="en-US" altLang="bg-BG">
              <a:ea typeface="Times New Roman" pitchFamily="18" charset="0"/>
              <a:cs typeface="Tahoma" pitchFamily="34" charset="0"/>
            </a:endParaRPr>
          </a:p>
        </p:txBody>
      </p:sp>
      <p:sp>
        <p:nvSpPr>
          <p:cNvPr id="15364" name="Rectangle 8"/>
          <p:cNvSpPr>
            <a:spLocks noChangeArrowheads="1"/>
          </p:cNvSpPr>
          <p:nvPr/>
        </p:nvSpPr>
        <p:spPr bwMode="auto">
          <a:xfrm>
            <a:off x="0" y="18764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en-US" altLang="bg-BG" sz="80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        </a:t>
            </a:r>
            <a:endParaRPr lang="en-US" altLang="bg-BG">
              <a:ea typeface="Times New Roman" pitchFamily="18" charset="0"/>
              <a:cs typeface="Tahoma" pitchFamily="34" charset="0"/>
            </a:endParaRPr>
          </a:p>
        </p:txBody>
      </p:sp>
      <p:pic>
        <p:nvPicPr>
          <p:cNvPr id="1027" name="Картина 5" descr="iso_9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86625" y="5786438"/>
            <a:ext cx="857250" cy="9842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Картина 12" descr="20140312135912_Logo_European_Commissio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750" y="142875"/>
            <a:ext cx="1285875" cy="7858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6" name="Картина 15" descr="logo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643688" y="142875"/>
            <a:ext cx="1546225" cy="7143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5368" name="Rectangle 3"/>
          <p:cNvSpPr>
            <a:spLocks noChangeArrowheads="1"/>
          </p:cNvSpPr>
          <p:nvPr/>
        </p:nvSpPr>
        <p:spPr bwMode="auto">
          <a:xfrm>
            <a:off x="2714625" y="142875"/>
            <a:ext cx="3857625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Pilot project</a:t>
            </a:r>
            <a:r>
              <a:rPr lang="en-US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bg-BG" sz="9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„</a:t>
            </a:r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Support Measures for Small-Scale Fishing</a:t>
            </a:r>
            <a:r>
              <a:rPr lang="bg-BG" sz="9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”</a:t>
            </a:r>
            <a:endParaRPr lang="bg-BG" sz="900"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GRANT AGREEMENT FINANCED BY THE</a:t>
            </a:r>
            <a:r>
              <a:rPr lang="en-US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EUROPEAN UNION:</a:t>
            </a:r>
            <a:endParaRPr lang="bg-BG" sz="900"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MARE / 2014/04 - SI2.724176</a:t>
            </a:r>
            <a:endParaRPr lang="bg-BG" sz="900"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bg-BG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Total amount of the project: 177 767 EUR</a:t>
            </a:r>
            <a:endParaRPr lang="en-US" sz="900" b="1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n-US" sz="9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Total amount of the EU contribution: 159 990 EU</a:t>
            </a:r>
            <a:r>
              <a:rPr lang="bg-BG" sz="600">
                <a:ea typeface="Calibri" pitchFamily="34" charset="0"/>
                <a:cs typeface="Times New Roman" pitchFamily="18" charset="0"/>
              </a:rPr>
              <a:t> </a:t>
            </a:r>
            <a:endParaRPr lang="bg-BG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5369" name="Rectangle 4"/>
          <p:cNvSpPr>
            <a:spLocks noChangeArrowheads="1"/>
          </p:cNvSpPr>
          <p:nvPr/>
        </p:nvSpPr>
        <p:spPr bwMode="auto">
          <a:xfrm>
            <a:off x="1785938" y="5857875"/>
            <a:ext cx="5214937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Пилотен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проект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„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Мерки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подпомагане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дребномащабния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dirty="0" err="1">
                <a:latin typeface="Times New Roman" pitchFamily="18" charset="0"/>
                <a:cs typeface="Times New Roman" pitchFamily="18" charset="0"/>
              </a:rPr>
              <a:t>риболов</a:t>
            </a:r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“</a:t>
            </a:r>
            <a:endParaRPr lang="bg-BG" sz="900" dirty="0"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/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ДОГОВОР ЗА БЕЗВЪЗМЕЗДНА ФИНАНСОВА ПОМОЩ ОТ </a:t>
            </a:r>
            <a:r>
              <a:rPr lang="en-US" sz="900" b="1" dirty="0" smtClean="0">
                <a:latin typeface="Times New Roman" pitchFamily="18" charset="0"/>
                <a:cs typeface="Times New Roman" pitchFamily="18" charset="0"/>
              </a:rPr>
              <a:t>ЕВРОПЕЙСКИЯ</a:t>
            </a:r>
            <a:r>
              <a:rPr lang="bg-BG" sz="9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00" b="1" smtClean="0">
                <a:latin typeface="Times New Roman" pitchFamily="18" charset="0"/>
                <a:cs typeface="Times New Roman" pitchFamily="18" charset="0"/>
              </a:rPr>
              <a:t>СЪЮЗ</a:t>
            </a:r>
            <a:r>
              <a:rPr lang="en-US" sz="900" b="1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ctr" eaLnBrk="0" hangingPunct="0"/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MARE/2014/04 - SI2.724176</a:t>
            </a:r>
            <a:r>
              <a:rPr lang="bg-BG" sz="9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143125" y="2000250"/>
          <a:ext cx="4976813" cy="742950"/>
        </p:xfrm>
        <a:graphic>
          <a:graphicData uri="http://schemas.openxmlformats.org/drawingml/2006/table">
            <a:tbl>
              <a:tblPr/>
              <a:tblGrid>
                <a:gridCol w="4976813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bg-BG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bg-BG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" name="Правоъгълен триъгълник 14"/>
          <p:cNvSpPr/>
          <p:nvPr/>
        </p:nvSpPr>
        <p:spPr>
          <a:xfrm>
            <a:off x="0" y="5000636"/>
            <a:ext cx="2928926" cy="1857364"/>
          </a:xfrm>
          <a:prstGeom prst="rtTriangle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bg-BG"/>
          </a:p>
        </p:txBody>
      </p:sp>
      <p:sp>
        <p:nvSpPr>
          <p:cNvPr id="17" name="Rectangle 16"/>
          <p:cNvSpPr/>
          <p:nvPr/>
        </p:nvSpPr>
        <p:spPr>
          <a:xfrm>
            <a:off x="428596" y="1500174"/>
            <a:ext cx="85011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bg-BG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bg-BG" b="1" i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bg-BG" b="1" i="1" dirty="0" smtClean="0">
                <a:latin typeface="Times New Roman" pitchFamily="18" charset="0"/>
                <a:cs typeface="Times New Roman" pitchFamily="18" charset="0"/>
              </a:rPr>
              <a:t>Благодаря за вниманието!</a:t>
            </a:r>
          </a:p>
          <a:p>
            <a:pPr algn="ctr"/>
            <a:endParaRPr lang="bg-BG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70429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ито място">
  <a:themeElements>
    <a:clrScheme name="Открито място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ито място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ито място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ткрито място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Открито място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Открито място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Открито място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1001</TotalTime>
  <Words>1469</Words>
  <Application>Microsoft Office PowerPoint</Application>
  <PresentationFormat>On-screen Show (4:3)</PresentationFormat>
  <Paragraphs>272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5" baseType="lpstr">
      <vt:lpstr>Arial</vt:lpstr>
      <vt:lpstr>Calibri</vt:lpstr>
      <vt:lpstr>Lucida Sans Unicode</vt:lpstr>
      <vt:lpstr>Tahoma</vt:lpstr>
      <vt:lpstr>Times New Roman</vt:lpstr>
      <vt:lpstr>Times New Roman CYR</vt:lpstr>
      <vt:lpstr>Verdana</vt:lpstr>
      <vt:lpstr>Wingdings 2</vt:lpstr>
      <vt:lpstr>Wingdings 3</vt:lpstr>
      <vt:lpstr>Открито място</vt:lpstr>
      <vt:lpstr>ДОГОВОР ЗА БЕЗВЪЗМЕЗДНА ФИНАНСОВА  ПОМОЩ ОТ ЕВРОПЕЙСКИ СЪЮЗ :  MARE/2014/04-SI2.724176</vt:lpstr>
      <vt:lpstr>         Степен на ангажираност на представителите на дребномащабния крайбрежен риболов в Процеса по изготвяне и изменение на Общата рибарска политика.   Изграждане на капацитет за участие в диалога.   </vt:lpstr>
      <vt:lpstr>Целта на Консултативният съвет за Черно море и ролята на дребномащабните рибари в процеса на вземане на решения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ДОГОВОР ЗА БЕЗВЪЗМЕЗДНА ФИНАНСОВА  ПОМОЩ ОТ ЕВРОПЕЙСКИ СЪЮЗ :  MARE/2014/04-SI2.724176</dc:title>
  <dc:creator>Dimitar</dc:creator>
  <cp:lastModifiedBy>ELI</cp:lastModifiedBy>
  <cp:revision>396</cp:revision>
  <dcterms:created xsi:type="dcterms:W3CDTF">2014-09-27T13:44:09Z</dcterms:created>
  <dcterms:modified xsi:type="dcterms:W3CDTF">2016-07-01T17:19:09Z</dcterms:modified>
</cp:coreProperties>
</file>